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174" r:id="rId2"/>
    <p:sldMasterId id="2147484186" r:id="rId3"/>
  </p:sldMasterIdLst>
  <p:notesMasterIdLst>
    <p:notesMasterId r:id="rId36"/>
  </p:notesMasterIdLst>
  <p:handoutMasterIdLst>
    <p:handoutMasterId r:id="rId37"/>
  </p:handoutMasterIdLst>
  <p:sldIdLst>
    <p:sldId id="713" r:id="rId4"/>
    <p:sldId id="2824" r:id="rId5"/>
    <p:sldId id="3204" r:id="rId6"/>
    <p:sldId id="3207" r:id="rId7"/>
    <p:sldId id="3206" r:id="rId8"/>
    <p:sldId id="3189" r:id="rId9"/>
    <p:sldId id="3556" r:id="rId10"/>
    <p:sldId id="3553" r:id="rId11"/>
    <p:sldId id="1211" r:id="rId12"/>
    <p:sldId id="3085" r:id="rId13"/>
    <p:sldId id="3570" r:id="rId14"/>
    <p:sldId id="3580" r:id="rId15"/>
    <p:sldId id="3578" r:id="rId16"/>
    <p:sldId id="2803" r:id="rId17"/>
    <p:sldId id="2804" r:id="rId18"/>
    <p:sldId id="2805" r:id="rId19"/>
    <p:sldId id="3675" r:id="rId20"/>
    <p:sldId id="3676" r:id="rId21"/>
    <p:sldId id="3193" r:id="rId22"/>
    <p:sldId id="3190" r:id="rId23"/>
    <p:sldId id="3199" r:id="rId24"/>
    <p:sldId id="3200" r:id="rId25"/>
    <p:sldId id="3201" r:id="rId26"/>
    <p:sldId id="3202" r:id="rId27"/>
    <p:sldId id="3208" r:id="rId28"/>
    <p:sldId id="3209" r:id="rId29"/>
    <p:sldId id="3211" r:id="rId30"/>
    <p:sldId id="784" r:id="rId31"/>
    <p:sldId id="800" r:id="rId32"/>
    <p:sldId id="758" r:id="rId33"/>
    <p:sldId id="3672" r:id="rId34"/>
    <p:sldId id="689" r:id="rId3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A50021"/>
    <a:srgbClr val="66FFCC"/>
    <a:srgbClr val="FF7C80"/>
    <a:srgbClr val="CC66FF"/>
    <a:srgbClr val="CCFFFF"/>
    <a:srgbClr val="993300"/>
    <a:srgbClr val="660033"/>
    <a:srgbClr val="0066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55" autoAdjust="0"/>
    <p:restoredTop sz="94595" autoAdjust="0"/>
  </p:normalViewPr>
  <p:slideViewPr>
    <p:cSldViewPr snapToGrid="0">
      <p:cViewPr varScale="1">
        <p:scale>
          <a:sx n="68" d="100"/>
          <a:sy n="68" d="100"/>
        </p:scale>
        <p:origin x="15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5" d="100"/>
          <a:sy n="55" d="100"/>
        </p:scale>
        <p:origin x="-2808" y="-84"/>
      </p:cViewPr>
      <p:guideLst>
        <p:guide orient="horz" pos="2932"/>
        <p:guide pos="2222"/>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06844759588294E-2"/>
          <c:y val="4.4104586733141667E-2"/>
          <c:w val="0.92609315524041169"/>
          <c:h val="0.72413561405713578"/>
        </c:manualLayout>
      </c:layout>
      <c:lineChart>
        <c:grouping val="standard"/>
        <c:varyColors val="0"/>
        <c:ser>
          <c:idx val="0"/>
          <c:order val="0"/>
          <c:tx>
            <c:strRef>
              <c:f>Sheet1!$B$1</c:f>
              <c:strCache>
                <c:ptCount val="1"/>
                <c:pt idx="0">
                  <c:v>Manufacturing</c:v>
                </c:pt>
              </c:strCache>
            </c:strRef>
          </c:tx>
          <c:spPr>
            <a:ln w="101600" cap="rnd">
              <a:solidFill>
                <a:srgbClr val="00B050"/>
              </a:solidFill>
              <a:prstDash val="sysDash"/>
              <a:round/>
            </a:ln>
            <a:effectLst/>
          </c:spPr>
          <c:marker>
            <c:symbol val="circle"/>
            <c:size val="5"/>
            <c:spPr>
              <a:solidFill>
                <a:srgbClr val="00B050"/>
              </a:solidFill>
              <a:ln w="9525">
                <a:solidFill>
                  <a:schemeClr val="accent1"/>
                </a:solidFill>
              </a:ln>
              <a:effectLst/>
            </c:spPr>
          </c:marker>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Sheet1!$B$2:$B$8</c:f>
              <c:numCache>
                <c:formatCode>General</c:formatCode>
                <c:ptCount val="7"/>
                <c:pt idx="0">
                  <c:v>14</c:v>
                </c:pt>
                <c:pt idx="1">
                  <c:v>20</c:v>
                </c:pt>
                <c:pt idx="2">
                  <c:v>16</c:v>
                </c:pt>
                <c:pt idx="3">
                  <c:v>9</c:v>
                </c:pt>
                <c:pt idx="4">
                  <c:v>9</c:v>
                </c:pt>
                <c:pt idx="5">
                  <c:v>10</c:v>
                </c:pt>
                <c:pt idx="6">
                  <c:v>6</c:v>
                </c:pt>
              </c:numCache>
            </c:numRef>
          </c:val>
          <c:smooth val="0"/>
          <c:extLst>
            <c:ext xmlns:c16="http://schemas.microsoft.com/office/drawing/2014/chart" uri="{C3380CC4-5D6E-409C-BE32-E72D297353CC}">
              <c16:uniqueId val="{00000000-5AB9-4746-9BFB-EB99E1596B80}"/>
            </c:ext>
          </c:extLst>
        </c:ser>
        <c:ser>
          <c:idx val="1"/>
          <c:order val="1"/>
          <c:tx>
            <c:strRef>
              <c:f>Sheet1!$C$1</c:f>
              <c:strCache>
                <c:ptCount val="1"/>
                <c:pt idx="0">
                  <c:v>Distribution</c:v>
                </c:pt>
              </c:strCache>
            </c:strRef>
          </c:tx>
          <c:spPr>
            <a:ln w="114300" cap="rnd">
              <a:solidFill>
                <a:srgbClr val="0066CC"/>
              </a:solidFill>
              <a:prstDash val="sysDot"/>
              <a:round/>
            </a:ln>
            <a:effectLst/>
          </c:spPr>
          <c:marker>
            <c:symbol val="circle"/>
            <c:size val="5"/>
            <c:spPr>
              <a:solidFill>
                <a:srgbClr val="0070C0"/>
              </a:solidFill>
              <a:ln w="25400">
                <a:noFill/>
              </a:ln>
              <a:effectLst/>
            </c:spPr>
          </c:marker>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Sheet1!$C$2:$C$8</c:f>
              <c:numCache>
                <c:formatCode>General</c:formatCode>
                <c:ptCount val="7"/>
                <c:pt idx="0">
                  <c:v>12</c:v>
                </c:pt>
                <c:pt idx="1">
                  <c:v>6</c:v>
                </c:pt>
                <c:pt idx="2">
                  <c:v>8</c:v>
                </c:pt>
                <c:pt idx="3">
                  <c:v>13</c:v>
                </c:pt>
                <c:pt idx="4">
                  <c:v>9</c:v>
                </c:pt>
                <c:pt idx="5">
                  <c:v>8</c:v>
                </c:pt>
                <c:pt idx="6">
                  <c:v>2</c:v>
                </c:pt>
              </c:numCache>
            </c:numRef>
          </c:val>
          <c:smooth val="0"/>
          <c:extLst>
            <c:ext xmlns:c16="http://schemas.microsoft.com/office/drawing/2014/chart" uri="{C3380CC4-5D6E-409C-BE32-E72D297353CC}">
              <c16:uniqueId val="{00000001-5AB9-4746-9BFB-EB99E1596B80}"/>
            </c:ext>
          </c:extLst>
        </c:ser>
        <c:ser>
          <c:idx val="2"/>
          <c:order val="2"/>
          <c:tx>
            <c:strRef>
              <c:f>Sheet1!$D$1</c:f>
              <c:strCache>
                <c:ptCount val="1"/>
                <c:pt idx="0">
                  <c:v>Technonogy </c:v>
                </c:pt>
              </c:strCache>
            </c:strRef>
          </c:tx>
          <c:spPr>
            <a:ln w="101600" cap="rnd">
              <a:solidFill>
                <a:srgbClr val="A50021"/>
              </a:solidFill>
              <a:round/>
            </a:ln>
            <a:effectLst/>
          </c:spPr>
          <c:marker>
            <c:symbol val="circle"/>
            <c:size val="5"/>
            <c:spPr>
              <a:solidFill>
                <a:srgbClr val="A50021"/>
              </a:solidFill>
              <a:ln w="9525">
                <a:solidFill>
                  <a:schemeClr val="accent1">
                    <a:lumMod val="50000"/>
                  </a:schemeClr>
                </a:solidFill>
              </a:ln>
              <a:effectLst/>
            </c:spPr>
          </c:marker>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Sheet1!$D$2:$D$8</c:f>
              <c:numCache>
                <c:formatCode>General</c:formatCode>
                <c:ptCount val="7"/>
                <c:pt idx="0">
                  <c:v>6</c:v>
                </c:pt>
                <c:pt idx="1">
                  <c:v>5</c:v>
                </c:pt>
                <c:pt idx="2">
                  <c:v>8</c:v>
                </c:pt>
                <c:pt idx="3">
                  <c:v>4</c:v>
                </c:pt>
                <c:pt idx="4">
                  <c:v>10</c:v>
                </c:pt>
                <c:pt idx="5">
                  <c:v>11</c:v>
                </c:pt>
                <c:pt idx="6">
                  <c:v>13</c:v>
                </c:pt>
              </c:numCache>
            </c:numRef>
          </c:val>
          <c:smooth val="0"/>
          <c:extLst>
            <c:ext xmlns:c16="http://schemas.microsoft.com/office/drawing/2014/chart" uri="{C3380CC4-5D6E-409C-BE32-E72D297353CC}">
              <c16:uniqueId val="{00000000-C8D6-44ED-9F75-464B557CBED6}"/>
            </c:ext>
          </c:extLst>
        </c:ser>
        <c:ser>
          <c:idx val="3"/>
          <c:order val="3"/>
          <c:tx>
            <c:strRef>
              <c:f>Sheet1!$E$1</c:f>
              <c:strCache>
                <c:ptCount val="1"/>
                <c:pt idx="0">
                  <c:v>Other</c:v>
                </c:pt>
              </c:strCache>
            </c:strRef>
          </c:tx>
          <c:spPr>
            <a:ln w="50800" cap="rnd">
              <a:solidFill>
                <a:schemeClr val="accent4"/>
              </a:solidFill>
              <a:round/>
            </a:ln>
            <a:effectLst/>
          </c:spPr>
          <c:marker>
            <c:symbol val="circle"/>
            <c:size val="5"/>
            <c:spPr>
              <a:solidFill>
                <a:schemeClr val="accent4"/>
              </a:solidFill>
              <a:ln w="9525">
                <a:solidFill>
                  <a:schemeClr val="accent4"/>
                </a:solidFill>
              </a:ln>
              <a:effectLst/>
            </c:spPr>
          </c:marker>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Sheet1!$E$2:$E$8</c:f>
              <c:numCache>
                <c:formatCode>General</c:formatCode>
                <c:ptCount val="7"/>
                <c:pt idx="0">
                  <c:v>2</c:v>
                </c:pt>
                <c:pt idx="1">
                  <c:v>1</c:v>
                </c:pt>
                <c:pt idx="2">
                  <c:v>1</c:v>
                </c:pt>
                <c:pt idx="3">
                  <c:v>1</c:v>
                </c:pt>
                <c:pt idx="4">
                  <c:v>1</c:v>
                </c:pt>
                <c:pt idx="5">
                  <c:v>0</c:v>
                </c:pt>
                <c:pt idx="6">
                  <c:v>1</c:v>
                </c:pt>
              </c:numCache>
            </c:numRef>
          </c:val>
          <c:smooth val="0"/>
          <c:extLst>
            <c:ext xmlns:c16="http://schemas.microsoft.com/office/drawing/2014/chart" uri="{C3380CC4-5D6E-409C-BE32-E72D297353CC}">
              <c16:uniqueId val="{00000001-C8D6-44ED-9F75-464B557CBED6}"/>
            </c:ext>
          </c:extLst>
        </c:ser>
        <c:dLbls>
          <c:showLegendKey val="0"/>
          <c:showVal val="0"/>
          <c:showCatName val="0"/>
          <c:showSerName val="0"/>
          <c:showPercent val="0"/>
          <c:showBubbleSize val="0"/>
        </c:dLbls>
        <c:marker val="1"/>
        <c:smooth val="0"/>
        <c:axId val="853580776"/>
        <c:axId val="853581104"/>
      </c:lineChart>
      <c:catAx>
        <c:axId val="853580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2000" b="1" i="0" u="none" strike="noStrike" kern="1200" baseline="0">
                <a:solidFill>
                  <a:schemeClr val="tx1"/>
                </a:solidFill>
                <a:latin typeface="+mn-lt"/>
                <a:ea typeface="+mn-ea"/>
                <a:cs typeface="+mn-cs"/>
              </a:defRPr>
            </a:pPr>
            <a:endParaRPr lang="en-US"/>
          </a:p>
        </c:txPr>
        <c:crossAx val="853581104"/>
        <c:crosses val="autoZero"/>
        <c:auto val="1"/>
        <c:lblAlgn val="ctr"/>
        <c:lblOffset val="100"/>
        <c:noMultiLvlLbl val="0"/>
      </c:catAx>
      <c:valAx>
        <c:axId val="853581104"/>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500" b="1" i="0" u="none" strike="noStrike" kern="1200" baseline="0">
                <a:solidFill>
                  <a:schemeClr val="tx1"/>
                </a:solidFill>
                <a:latin typeface="+mn-lt"/>
                <a:ea typeface="+mn-ea"/>
                <a:cs typeface="+mn-cs"/>
              </a:defRPr>
            </a:pPr>
            <a:endParaRPr lang="en-US"/>
          </a:p>
        </c:txPr>
        <c:crossAx val="85358077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19827104339501E-2"/>
          <c:y val="2.6735480670178568E-2"/>
          <c:w val="0.91552232550430024"/>
          <c:h val="0.79688105283718047"/>
        </c:manualLayout>
      </c:layout>
      <c:barChart>
        <c:barDir val="col"/>
        <c:grouping val="clustered"/>
        <c:varyColors val="0"/>
        <c:ser>
          <c:idx val="0"/>
          <c:order val="0"/>
          <c:tx>
            <c:strRef>
              <c:f>Sheet1!$B$1</c:f>
              <c:strCache>
                <c:ptCount val="1"/>
                <c:pt idx="0">
                  <c:v>Column2</c:v>
                </c:pt>
              </c:strCache>
            </c:strRef>
          </c:tx>
          <c:spPr>
            <a:solidFill>
              <a:srgbClr val="0066CC"/>
            </a:solidFill>
            <a:ln w="50800">
              <a:solidFill>
                <a:srgbClr val="0066CC"/>
              </a:solidFill>
            </a:ln>
          </c:spPr>
          <c:invertIfNegative val="0"/>
          <c:dPt>
            <c:idx val="98"/>
            <c:invertIfNegative val="0"/>
            <c:bubble3D val="0"/>
            <c:spPr>
              <a:solidFill>
                <a:srgbClr val="0066CC"/>
              </a:solidFill>
              <a:ln w="63500">
                <a:solidFill>
                  <a:srgbClr val="0066CC"/>
                </a:solidFill>
              </a:ln>
            </c:spPr>
            <c:extLst>
              <c:ext xmlns:c16="http://schemas.microsoft.com/office/drawing/2014/chart" uri="{C3380CC4-5D6E-409C-BE32-E72D297353CC}">
                <c16:uniqueId val="{00000004-3472-4DBF-8990-A68CA1A71D03}"/>
              </c:ext>
            </c:extLst>
          </c:dPt>
          <c:dPt>
            <c:idx val="99"/>
            <c:invertIfNegative val="0"/>
            <c:bubble3D val="0"/>
            <c:spPr>
              <a:solidFill>
                <a:srgbClr val="0066CC"/>
              </a:solidFill>
              <a:ln w="63500">
                <a:solidFill>
                  <a:srgbClr val="0066CC"/>
                </a:solidFill>
              </a:ln>
            </c:spPr>
            <c:extLst>
              <c:ext xmlns:c16="http://schemas.microsoft.com/office/drawing/2014/chart" uri="{C3380CC4-5D6E-409C-BE32-E72D297353CC}">
                <c16:uniqueId val="{00000005-3472-4DBF-8990-A68CA1A71D03}"/>
              </c:ext>
            </c:extLst>
          </c:dPt>
          <c:cat>
            <c:strRef>
              <c:f>Sheet1!$A$2:$A$104</c:f>
              <c:strCache>
                <c:ptCount val="103"/>
                <c:pt idx="0">
                  <c:v>Jan '12</c:v>
                </c:pt>
                <c:pt idx="1">
                  <c:v>Feb</c:v>
                </c:pt>
                <c:pt idx="2">
                  <c:v>Mar</c:v>
                </c:pt>
                <c:pt idx="3">
                  <c:v>Apr</c:v>
                </c:pt>
                <c:pt idx="4">
                  <c:v>May</c:v>
                </c:pt>
                <c:pt idx="5">
                  <c:v>Jun</c:v>
                </c:pt>
                <c:pt idx="6">
                  <c:v>Jul</c:v>
                </c:pt>
                <c:pt idx="7">
                  <c:v>Aug</c:v>
                </c:pt>
                <c:pt idx="8">
                  <c:v>Sep</c:v>
                </c:pt>
                <c:pt idx="9">
                  <c:v>Oct</c:v>
                </c:pt>
                <c:pt idx="10">
                  <c:v>Nov</c:v>
                </c:pt>
                <c:pt idx="11">
                  <c:v>Dec </c:v>
                </c:pt>
                <c:pt idx="12">
                  <c:v>Jan '13</c:v>
                </c:pt>
                <c:pt idx="13">
                  <c:v>Feb</c:v>
                </c:pt>
                <c:pt idx="14">
                  <c:v>Mar</c:v>
                </c:pt>
                <c:pt idx="15">
                  <c:v>Apr</c:v>
                </c:pt>
                <c:pt idx="16">
                  <c:v>May</c:v>
                </c:pt>
                <c:pt idx="17">
                  <c:v>Jun</c:v>
                </c:pt>
                <c:pt idx="18">
                  <c:v>Jul</c:v>
                </c:pt>
                <c:pt idx="19">
                  <c:v>Aug</c:v>
                </c:pt>
                <c:pt idx="20">
                  <c:v>Sep</c:v>
                </c:pt>
                <c:pt idx="21">
                  <c:v>Oct</c:v>
                </c:pt>
                <c:pt idx="22">
                  <c:v>Nov</c:v>
                </c:pt>
                <c:pt idx="23">
                  <c:v>Dec</c:v>
                </c:pt>
                <c:pt idx="24">
                  <c:v>Jan '14</c:v>
                </c:pt>
                <c:pt idx="25">
                  <c:v>Feb</c:v>
                </c:pt>
                <c:pt idx="26">
                  <c:v>Mar</c:v>
                </c:pt>
                <c:pt idx="27">
                  <c:v>Apr</c:v>
                </c:pt>
                <c:pt idx="28">
                  <c:v>May</c:v>
                </c:pt>
                <c:pt idx="29">
                  <c:v>June</c:v>
                </c:pt>
                <c:pt idx="30">
                  <c:v>July</c:v>
                </c:pt>
                <c:pt idx="31">
                  <c:v>Aug</c:v>
                </c:pt>
                <c:pt idx="32">
                  <c:v>Sept</c:v>
                </c:pt>
                <c:pt idx="33">
                  <c:v>Oct</c:v>
                </c:pt>
                <c:pt idx="34">
                  <c:v>Nov</c:v>
                </c:pt>
                <c:pt idx="35">
                  <c:v>Dec</c:v>
                </c:pt>
                <c:pt idx="36">
                  <c:v>Jan '15</c:v>
                </c:pt>
                <c:pt idx="37">
                  <c:v>Feb</c:v>
                </c:pt>
                <c:pt idx="38">
                  <c:v>Mar</c:v>
                </c:pt>
                <c:pt idx="39">
                  <c:v>Apr</c:v>
                </c:pt>
                <c:pt idx="40">
                  <c:v>May</c:v>
                </c:pt>
                <c:pt idx="41">
                  <c:v>June</c:v>
                </c:pt>
                <c:pt idx="42">
                  <c:v>July</c:v>
                </c:pt>
                <c:pt idx="43">
                  <c:v>Aug</c:v>
                </c:pt>
                <c:pt idx="44">
                  <c:v>Sept</c:v>
                </c:pt>
                <c:pt idx="45">
                  <c:v>Oct</c:v>
                </c:pt>
                <c:pt idx="46">
                  <c:v>Nov</c:v>
                </c:pt>
                <c:pt idx="47">
                  <c:v>Dec</c:v>
                </c:pt>
                <c:pt idx="48">
                  <c:v>Jan '16</c:v>
                </c:pt>
                <c:pt idx="49">
                  <c:v>Feb</c:v>
                </c:pt>
                <c:pt idx="50">
                  <c:v>Mar</c:v>
                </c:pt>
                <c:pt idx="51">
                  <c:v>Apr</c:v>
                </c:pt>
                <c:pt idx="52">
                  <c:v>May</c:v>
                </c:pt>
                <c:pt idx="53">
                  <c:v>Jun</c:v>
                </c:pt>
                <c:pt idx="54">
                  <c:v>July</c:v>
                </c:pt>
                <c:pt idx="55">
                  <c:v>Aug</c:v>
                </c:pt>
                <c:pt idx="56">
                  <c:v>Sept</c:v>
                </c:pt>
                <c:pt idx="57">
                  <c:v>Oct</c:v>
                </c:pt>
                <c:pt idx="58">
                  <c:v>Nov</c:v>
                </c:pt>
                <c:pt idx="59">
                  <c:v>Dec</c:v>
                </c:pt>
                <c:pt idx="60">
                  <c:v>Jan '17</c:v>
                </c:pt>
                <c:pt idx="61">
                  <c:v>Feb</c:v>
                </c:pt>
                <c:pt idx="62">
                  <c:v>Mar</c:v>
                </c:pt>
                <c:pt idx="63">
                  <c:v>Apr</c:v>
                </c:pt>
                <c:pt idx="64">
                  <c:v>May</c:v>
                </c:pt>
                <c:pt idx="65">
                  <c:v>Jun</c:v>
                </c:pt>
                <c:pt idx="66">
                  <c:v>Jul</c:v>
                </c:pt>
                <c:pt idx="67">
                  <c:v>Aug</c:v>
                </c:pt>
                <c:pt idx="68">
                  <c:v>Sep</c:v>
                </c:pt>
                <c:pt idx="69">
                  <c:v>Oct</c:v>
                </c:pt>
                <c:pt idx="70">
                  <c:v>Nov</c:v>
                </c:pt>
                <c:pt idx="71">
                  <c:v>Dec</c:v>
                </c:pt>
                <c:pt idx="72">
                  <c:v>Jan '18</c:v>
                </c:pt>
                <c:pt idx="73">
                  <c:v>Feb</c:v>
                </c:pt>
                <c:pt idx="74">
                  <c:v>Mar</c:v>
                </c:pt>
                <c:pt idx="75">
                  <c:v>Apr</c:v>
                </c:pt>
                <c:pt idx="76">
                  <c:v>May</c:v>
                </c:pt>
                <c:pt idx="77">
                  <c:v>Jun</c:v>
                </c:pt>
                <c:pt idx="78">
                  <c:v>Jul</c:v>
                </c:pt>
                <c:pt idx="79">
                  <c:v>Aug</c:v>
                </c:pt>
                <c:pt idx="80">
                  <c:v>Sep</c:v>
                </c:pt>
                <c:pt idx="81">
                  <c:v>Oct</c:v>
                </c:pt>
                <c:pt idx="82">
                  <c:v>Nov</c:v>
                </c:pt>
                <c:pt idx="83">
                  <c:v>Dec</c:v>
                </c:pt>
                <c:pt idx="84">
                  <c:v>Jan '19</c:v>
                </c:pt>
                <c:pt idx="85">
                  <c:v>Feb</c:v>
                </c:pt>
                <c:pt idx="86">
                  <c:v>Mar</c:v>
                </c:pt>
                <c:pt idx="87">
                  <c:v>Apr</c:v>
                </c:pt>
                <c:pt idx="88">
                  <c:v>May</c:v>
                </c:pt>
                <c:pt idx="89">
                  <c:v>Jun</c:v>
                </c:pt>
                <c:pt idx="90">
                  <c:v>Jul</c:v>
                </c:pt>
                <c:pt idx="91">
                  <c:v>Aug</c:v>
                </c:pt>
                <c:pt idx="92">
                  <c:v>Sep</c:v>
                </c:pt>
                <c:pt idx="93">
                  <c:v>Oct</c:v>
                </c:pt>
                <c:pt idx="94">
                  <c:v>Nov</c:v>
                </c:pt>
                <c:pt idx="95">
                  <c:v>Dec</c:v>
                </c:pt>
                <c:pt idx="96">
                  <c:v>Jan '20</c:v>
                </c:pt>
                <c:pt idx="97">
                  <c:v>Feb</c:v>
                </c:pt>
                <c:pt idx="98">
                  <c:v>Mar</c:v>
                </c:pt>
                <c:pt idx="99">
                  <c:v>Apr</c:v>
                </c:pt>
                <c:pt idx="100">
                  <c:v>May</c:v>
                </c:pt>
                <c:pt idx="101">
                  <c:v>Jun</c:v>
                </c:pt>
                <c:pt idx="102">
                  <c:v>July</c:v>
                </c:pt>
              </c:strCache>
            </c:strRef>
          </c:cat>
          <c:val>
            <c:numRef>
              <c:f>Sheet1!$B$2:$B$104</c:f>
              <c:numCache>
                <c:formatCode>General</c:formatCode>
                <c:ptCount val="103"/>
                <c:pt idx="0">
                  <c:v>12.4</c:v>
                </c:pt>
                <c:pt idx="1">
                  <c:v>12.1</c:v>
                </c:pt>
                <c:pt idx="2">
                  <c:v>11.9</c:v>
                </c:pt>
                <c:pt idx="3">
                  <c:v>11.4</c:v>
                </c:pt>
                <c:pt idx="4">
                  <c:v>11.2</c:v>
                </c:pt>
                <c:pt idx="5">
                  <c:v>11.1</c:v>
                </c:pt>
                <c:pt idx="6">
                  <c:v>10.9</c:v>
                </c:pt>
                <c:pt idx="7">
                  <c:v>10.6</c:v>
                </c:pt>
                <c:pt idx="8">
                  <c:v>10.4</c:v>
                </c:pt>
                <c:pt idx="9">
                  <c:v>10.1</c:v>
                </c:pt>
                <c:pt idx="10">
                  <c:v>10.1</c:v>
                </c:pt>
                <c:pt idx="11">
                  <c:v>10.199999999999999</c:v>
                </c:pt>
                <c:pt idx="12">
                  <c:v>11.3</c:v>
                </c:pt>
                <c:pt idx="13">
                  <c:v>10.7</c:v>
                </c:pt>
                <c:pt idx="14">
                  <c:v>10.4</c:v>
                </c:pt>
                <c:pt idx="15">
                  <c:v>10</c:v>
                </c:pt>
                <c:pt idx="16">
                  <c:v>9.6</c:v>
                </c:pt>
                <c:pt idx="17">
                  <c:v>9.6999999999999993</c:v>
                </c:pt>
                <c:pt idx="18">
                  <c:v>9.4</c:v>
                </c:pt>
                <c:pt idx="19">
                  <c:v>8.8000000000000007</c:v>
                </c:pt>
                <c:pt idx="20">
                  <c:v>8.6999999999999993</c:v>
                </c:pt>
                <c:pt idx="21">
                  <c:v>8.8000000000000007</c:v>
                </c:pt>
                <c:pt idx="22">
                  <c:v>8.6</c:v>
                </c:pt>
                <c:pt idx="23">
                  <c:v>8.8000000000000007</c:v>
                </c:pt>
                <c:pt idx="24">
                  <c:v>9</c:v>
                </c:pt>
                <c:pt idx="25">
                  <c:v>8.6</c:v>
                </c:pt>
                <c:pt idx="26">
                  <c:v>8.5</c:v>
                </c:pt>
                <c:pt idx="27">
                  <c:v>7.8</c:v>
                </c:pt>
                <c:pt idx="28">
                  <c:v>7.5</c:v>
                </c:pt>
                <c:pt idx="29">
                  <c:v>7.5</c:v>
                </c:pt>
                <c:pt idx="30">
                  <c:v>7.4</c:v>
                </c:pt>
                <c:pt idx="31">
                  <c:v>7.2</c:v>
                </c:pt>
                <c:pt idx="32">
                  <c:v>7</c:v>
                </c:pt>
                <c:pt idx="33">
                  <c:v>6.8</c:v>
                </c:pt>
                <c:pt idx="34">
                  <c:v>6.8</c:v>
                </c:pt>
                <c:pt idx="35">
                  <c:v>6.7</c:v>
                </c:pt>
                <c:pt idx="36">
                  <c:v>7.4</c:v>
                </c:pt>
                <c:pt idx="37">
                  <c:v>7</c:v>
                </c:pt>
                <c:pt idx="38">
                  <c:v>6.8</c:v>
                </c:pt>
                <c:pt idx="39">
                  <c:v>6.6</c:v>
                </c:pt>
                <c:pt idx="40">
                  <c:v>6.2</c:v>
                </c:pt>
                <c:pt idx="41">
                  <c:v>6.4</c:v>
                </c:pt>
                <c:pt idx="42">
                  <c:v>6.3</c:v>
                </c:pt>
                <c:pt idx="43">
                  <c:v>5.9</c:v>
                </c:pt>
                <c:pt idx="44">
                  <c:v>5.8</c:v>
                </c:pt>
                <c:pt idx="45">
                  <c:v>5.6</c:v>
                </c:pt>
                <c:pt idx="46">
                  <c:v>5.5</c:v>
                </c:pt>
                <c:pt idx="47">
                  <c:v>5.5</c:v>
                </c:pt>
                <c:pt idx="48">
                  <c:v>6.2</c:v>
                </c:pt>
                <c:pt idx="49">
                  <c:v>5.7</c:v>
                </c:pt>
                <c:pt idx="50">
                  <c:v>5.6</c:v>
                </c:pt>
                <c:pt idx="51">
                  <c:v>5.0999999999999996</c:v>
                </c:pt>
                <c:pt idx="52">
                  <c:v>5</c:v>
                </c:pt>
                <c:pt idx="53">
                  <c:v>5.2</c:v>
                </c:pt>
                <c:pt idx="54">
                  <c:v>4.9000000000000004</c:v>
                </c:pt>
                <c:pt idx="55">
                  <c:v>4.7</c:v>
                </c:pt>
                <c:pt idx="56">
                  <c:v>4.7</c:v>
                </c:pt>
                <c:pt idx="57">
                  <c:v>4.5</c:v>
                </c:pt>
                <c:pt idx="58">
                  <c:v>4.4000000000000004</c:v>
                </c:pt>
                <c:pt idx="59">
                  <c:v>4.3</c:v>
                </c:pt>
                <c:pt idx="60">
                  <c:v>5.2</c:v>
                </c:pt>
                <c:pt idx="61">
                  <c:v>4.8</c:v>
                </c:pt>
                <c:pt idx="62">
                  <c:v>4.5999999999999996</c:v>
                </c:pt>
                <c:pt idx="63">
                  <c:v>4.3</c:v>
                </c:pt>
                <c:pt idx="64">
                  <c:v>4.0999999999999996</c:v>
                </c:pt>
                <c:pt idx="65">
                  <c:v>4.2</c:v>
                </c:pt>
                <c:pt idx="66">
                  <c:v>4.0999999999999996</c:v>
                </c:pt>
                <c:pt idx="67">
                  <c:v>4</c:v>
                </c:pt>
                <c:pt idx="68">
                  <c:v>3.9</c:v>
                </c:pt>
                <c:pt idx="69">
                  <c:v>3.7</c:v>
                </c:pt>
                <c:pt idx="70">
                  <c:v>3.7</c:v>
                </c:pt>
                <c:pt idx="71">
                  <c:v>3.7</c:v>
                </c:pt>
                <c:pt idx="72">
                  <c:v>4.4000000000000004</c:v>
                </c:pt>
                <c:pt idx="73">
                  <c:v>4</c:v>
                </c:pt>
                <c:pt idx="74">
                  <c:v>4</c:v>
                </c:pt>
                <c:pt idx="75">
                  <c:v>3.4</c:v>
                </c:pt>
                <c:pt idx="76">
                  <c:v>3.6</c:v>
                </c:pt>
                <c:pt idx="77">
                  <c:v>3.6</c:v>
                </c:pt>
                <c:pt idx="78">
                  <c:v>3.6</c:v>
                </c:pt>
                <c:pt idx="79">
                  <c:v>3.7</c:v>
                </c:pt>
                <c:pt idx="80">
                  <c:v>3.4</c:v>
                </c:pt>
                <c:pt idx="81">
                  <c:v>3.3</c:v>
                </c:pt>
                <c:pt idx="82">
                  <c:v>3.2</c:v>
                </c:pt>
                <c:pt idx="83">
                  <c:v>3.4</c:v>
                </c:pt>
                <c:pt idx="84">
                  <c:v>4</c:v>
                </c:pt>
                <c:pt idx="85">
                  <c:v>3.7</c:v>
                </c:pt>
                <c:pt idx="86">
                  <c:v>3.1</c:v>
                </c:pt>
                <c:pt idx="87">
                  <c:v>3.3</c:v>
                </c:pt>
                <c:pt idx="88">
                  <c:v>3.1</c:v>
                </c:pt>
                <c:pt idx="89">
                  <c:v>3.2</c:v>
                </c:pt>
                <c:pt idx="90">
                  <c:v>3.2</c:v>
                </c:pt>
                <c:pt idx="91">
                  <c:v>3.1</c:v>
                </c:pt>
                <c:pt idx="92">
                  <c:v>3</c:v>
                </c:pt>
                <c:pt idx="93">
                  <c:v>2.8</c:v>
                </c:pt>
                <c:pt idx="94">
                  <c:v>2.7</c:v>
                </c:pt>
                <c:pt idx="95">
                  <c:v>2.8</c:v>
                </c:pt>
                <c:pt idx="96">
                  <c:v>3.4</c:v>
                </c:pt>
                <c:pt idx="97">
                  <c:v>3.2</c:v>
                </c:pt>
                <c:pt idx="98">
                  <c:v>5.6</c:v>
                </c:pt>
                <c:pt idx="99">
                  <c:v>20.399999999999999</c:v>
                </c:pt>
                <c:pt idx="100">
                  <c:v>16</c:v>
                </c:pt>
                <c:pt idx="101">
                  <c:v>8.6999999999999993</c:v>
                </c:pt>
                <c:pt idx="102">
                  <c:v>8.1</c:v>
                </c:pt>
              </c:numCache>
            </c:numRef>
          </c:val>
          <c:extLst>
            <c:ext xmlns:c16="http://schemas.microsoft.com/office/drawing/2014/chart" uri="{C3380CC4-5D6E-409C-BE32-E72D297353CC}">
              <c16:uniqueId val="{00000000-6226-4904-95D8-26C814A7B97A}"/>
            </c:ext>
          </c:extLst>
        </c:ser>
        <c:ser>
          <c:idx val="1"/>
          <c:order val="1"/>
          <c:tx>
            <c:strRef>
              <c:f>Sheet1!$C$1</c:f>
              <c:strCache>
                <c:ptCount val="1"/>
                <c:pt idx="0">
                  <c:v>Column3</c:v>
                </c:pt>
              </c:strCache>
            </c:strRef>
          </c:tx>
          <c:spPr>
            <a:solidFill>
              <a:srgbClr val="A50021"/>
            </a:solidFill>
            <a:ln w="25400">
              <a:solidFill>
                <a:srgbClr val="A50021"/>
              </a:solidFill>
            </a:ln>
          </c:spPr>
          <c:invertIfNegative val="0"/>
          <c:dPt>
            <c:idx val="98"/>
            <c:invertIfNegative val="0"/>
            <c:bubble3D val="0"/>
            <c:extLst>
              <c:ext xmlns:c16="http://schemas.microsoft.com/office/drawing/2014/chart" uri="{C3380CC4-5D6E-409C-BE32-E72D297353CC}">
                <c16:uniqueId val="{00000001-149D-4489-8110-73F7C71D8ECE}"/>
              </c:ext>
            </c:extLst>
          </c:dPt>
          <c:cat>
            <c:strRef>
              <c:f>Sheet1!$A$2:$A$104</c:f>
              <c:strCache>
                <c:ptCount val="103"/>
                <c:pt idx="0">
                  <c:v>Jan '12</c:v>
                </c:pt>
                <c:pt idx="1">
                  <c:v>Feb</c:v>
                </c:pt>
                <c:pt idx="2">
                  <c:v>Mar</c:v>
                </c:pt>
                <c:pt idx="3">
                  <c:v>Apr</c:v>
                </c:pt>
                <c:pt idx="4">
                  <c:v>May</c:v>
                </c:pt>
                <c:pt idx="5">
                  <c:v>Jun</c:v>
                </c:pt>
                <c:pt idx="6">
                  <c:v>Jul</c:v>
                </c:pt>
                <c:pt idx="7">
                  <c:v>Aug</c:v>
                </c:pt>
                <c:pt idx="8">
                  <c:v>Sep</c:v>
                </c:pt>
                <c:pt idx="9">
                  <c:v>Oct</c:v>
                </c:pt>
                <c:pt idx="10">
                  <c:v>Nov</c:v>
                </c:pt>
                <c:pt idx="11">
                  <c:v>Dec </c:v>
                </c:pt>
                <c:pt idx="12">
                  <c:v>Jan '13</c:v>
                </c:pt>
                <c:pt idx="13">
                  <c:v>Feb</c:v>
                </c:pt>
                <c:pt idx="14">
                  <c:v>Mar</c:v>
                </c:pt>
                <c:pt idx="15">
                  <c:v>Apr</c:v>
                </c:pt>
                <c:pt idx="16">
                  <c:v>May</c:v>
                </c:pt>
                <c:pt idx="17">
                  <c:v>Jun</c:v>
                </c:pt>
                <c:pt idx="18">
                  <c:v>Jul</c:v>
                </c:pt>
                <c:pt idx="19">
                  <c:v>Aug</c:v>
                </c:pt>
                <c:pt idx="20">
                  <c:v>Sep</c:v>
                </c:pt>
                <c:pt idx="21">
                  <c:v>Oct</c:v>
                </c:pt>
                <c:pt idx="22">
                  <c:v>Nov</c:v>
                </c:pt>
                <c:pt idx="23">
                  <c:v>Dec</c:v>
                </c:pt>
                <c:pt idx="24">
                  <c:v>Jan '14</c:v>
                </c:pt>
                <c:pt idx="25">
                  <c:v>Feb</c:v>
                </c:pt>
                <c:pt idx="26">
                  <c:v>Mar</c:v>
                </c:pt>
                <c:pt idx="27">
                  <c:v>Apr</c:v>
                </c:pt>
                <c:pt idx="28">
                  <c:v>May</c:v>
                </c:pt>
                <c:pt idx="29">
                  <c:v>June</c:v>
                </c:pt>
                <c:pt idx="30">
                  <c:v>July</c:v>
                </c:pt>
                <c:pt idx="31">
                  <c:v>Aug</c:v>
                </c:pt>
                <c:pt idx="32">
                  <c:v>Sept</c:v>
                </c:pt>
                <c:pt idx="33">
                  <c:v>Oct</c:v>
                </c:pt>
                <c:pt idx="34">
                  <c:v>Nov</c:v>
                </c:pt>
                <c:pt idx="35">
                  <c:v>Dec</c:v>
                </c:pt>
                <c:pt idx="36">
                  <c:v>Jan '15</c:v>
                </c:pt>
                <c:pt idx="37">
                  <c:v>Feb</c:v>
                </c:pt>
                <c:pt idx="38">
                  <c:v>Mar</c:v>
                </c:pt>
                <c:pt idx="39">
                  <c:v>Apr</c:v>
                </c:pt>
                <c:pt idx="40">
                  <c:v>May</c:v>
                </c:pt>
                <c:pt idx="41">
                  <c:v>June</c:v>
                </c:pt>
                <c:pt idx="42">
                  <c:v>July</c:v>
                </c:pt>
                <c:pt idx="43">
                  <c:v>Aug</c:v>
                </c:pt>
                <c:pt idx="44">
                  <c:v>Sept</c:v>
                </c:pt>
                <c:pt idx="45">
                  <c:v>Oct</c:v>
                </c:pt>
                <c:pt idx="46">
                  <c:v>Nov</c:v>
                </c:pt>
                <c:pt idx="47">
                  <c:v>Dec</c:v>
                </c:pt>
                <c:pt idx="48">
                  <c:v>Jan '16</c:v>
                </c:pt>
                <c:pt idx="49">
                  <c:v>Feb</c:v>
                </c:pt>
                <c:pt idx="50">
                  <c:v>Mar</c:v>
                </c:pt>
                <c:pt idx="51">
                  <c:v>Apr</c:v>
                </c:pt>
                <c:pt idx="52">
                  <c:v>May</c:v>
                </c:pt>
                <c:pt idx="53">
                  <c:v>Jun</c:v>
                </c:pt>
                <c:pt idx="54">
                  <c:v>July</c:v>
                </c:pt>
                <c:pt idx="55">
                  <c:v>Aug</c:v>
                </c:pt>
                <c:pt idx="56">
                  <c:v>Sept</c:v>
                </c:pt>
                <c:pt idx="57">
                  <c:v>Oct</c:v>
                </c:pt>
                <c:pt idx="58">
                  <c:v>Nov</c:v>
                </c:pt>
                <c:pt idx="59">
                  <c:v>Dec</c:v>
                </c:pt>
                <c:pt idx="60">
                  <c:v>Jan '17</c:v>
                </c:pt>
                <c:pt idx="61">
                  <c:v>Feb</c:v>
                </c:pt>
                <c:pt idx="62">
                  <c:v>Mar</c:v>
                </c:pt>
                <c:pt idx="63">
                  <c:v>Apr</c:v>
                </c:pt>
                <c:pt idx="64">
                  <c:v>May</c:v>
                </c:pt>
                <c:pt idx="65">
                  <c:v>Jun</c:v>
                </c:pt>
                <c:pt idx="66">
                  <c:v>Jul</c:v>
                </c:pt>
                <c:pt idx="67">
                  <c:v>Aug</c:v>
                </c:pt>
                <c:pt idx="68">
                  <c:v>Sep</c:v>
                </c:pt>
                <c:pt idx="69">
                  <c:v>Oct</c:v>
                </c:pt>
                <c:pt idx="70">
                  <c:v>Nov</c:v>
                </c:pt>
                <c:pt idx="71">
                  <c:v>Dec</c:v>
                </c:pt>
                <c:pt idx="72">
                  <c:v>Jan '18</c:v>
                </c:pt>
                <c:pt idx="73">
                  <c:v>Feb</c:v>
                </c:pt>
                <c:pt idx="74">
                  <c:v>Mar</c:v>
                </c:pt>
                <c:pt idx="75">
                  <c:v>Apr</c:v>
                </c:pt>
                <c:pt idx="76">
                  <c:v>May</c:v>
                </c:pt>
                <c:pt idx="77">
                  <c:v>Jun</c:v>
                </c:pt>
                <c:pt idx="78">
                  <c:v>Jul</c:v>
                </c:pt>
                <c:pt idx="79">
                  <c:v>Aug</c:v>
                </c:pt>
                <c:pt idx="80">
                  <c:v>Sep</c:v>
                </c:pt>
                <c:pt idx="81">
                  <c:v>Oct</c:v>
                </c:pt>
                <c:pt idx="82">
                  <c:v>Nov</c:v>
                </c:pt>
                <c:pt idx="83">
                  <c:v>Dec</c:v>
                </c:pt>
                <c:pt idx="84">
                  <c:v>Jan '19</c:v>
                </c:pt>
                <c:pt idx="85">
                  <c:v>Feb</c:v>
                </c:pt>
                <c:pt idx="86">
                  <c:v>Mar</c:v>
                </c:pt>
                <c:pt idx="87">
                  <c:v>Apr</c:v>
                </c:pt>
                <c:pt idx="88">
                  <c:v>May</c:v>
                </c:pt>
                <c:pt idx="89">
                  <c:v>Jun</c:v>
                </c:pt>
                <c:pt idx="90">
                  <c:v>Jul</c:v>
                </c:pt>
                <c:pt idx="91">
                  <c:v>Aug</c:v>
                </c:pt>
                <c:pt idx="92">
                  <c:v>Sep</c:v>
                </c:pt>
                <c:pt idx="93">
                  <c:v>Oct</c:v>
                </c:pt>
                <c:pt idx="94">
                  <c:v>Nov</c:v>
                </c:pt>
                <c:pt idx="95">
                  <c:v>Dec</c:v>
                </c:pt>
                <c:pt idx="96">
                  <c:v>Jan '20</c:v>
                </c:pt>
                <c:pt idx="97">
                  <c:v>Feb</c:v>
                </c:pt>
                <c:pt idx="98">
                  <c:v>Mar</c:v>
                </c:pt>
                <c:pt idx="99">
                  <c:v>Apr</c:v>
                </c:pt>
                <c:pt idx="100">
                  <c:v>May</c:v>
                </c:pt>
                <c:pt idx="101">
                  <c:v>Jun</c:v>
                </c:pt>
                <c:pt idx="102">
                  <c:v>July</c:v>
                </c:pt>
              </c:strCache>
            </c:strRef>
          </c:cat>
          <c:val>
            <c:numRef>
              <c:f>Sheet1!$C$2:$C$104</c:f>
              <c:numCache>
                <c:formatCode>General</c:formatCode>
                <c:ptCount val="103"/>
                <c:pt idx="0">
                  <c:v>12.3</c:v>
                </c:pt>
                <c:pt idx="1">
                  <c:v>11.9</c:v>
                </c:pt>
                <c:pt idx="2">
                  <c:v>11.7</c:v>
                </c:pt>
                <c:pt idx="3">
                  <c:v>11.4</c:v>
                </c:pt>
                <c:pt idx="4">
                  <c:v>11.2</c:v>
                </c:pt>
                <c:pt idx="5">
                  <c:v>11.4</c:v>
                </c:pt>
                <c:pt idx="6">
                  <c:v>11.6</c:v>
                </c:pt>
                <c:pt idx="7">
                  <c:v>11.3</c:v>
                </c:pt>
                <c:pt idx="8">
                  <c:v>11</c:v>
                </c:pt>
                <c:pt idx="9">
                  <c:v>10.5</c:v>
                </c:pt>
                <c:pt idx="10">
                  <c:v>10.4</c:v>
                </c:pt>
                <c:pt idx="11">
                  <c:v>10.4</c:v>
                </c:pt>
                <c:pt idx="12">
                  <c:v>10.8</c:v>
                </c:pt>
                <c:pt idx="13">
                  <c:v>10.3</c:v>
                </c:pt>
                <c:pt idx="14">
                  <c:v>10.1</c:v>
                </c:pt>
                <c:pt idx="15">
                  <c:v>9.8000000000000007</c:v>
                </c:pt>
                <c:pt idx="16">
                  <c:v>9.6999999999999993</c:v>
                </c:pt>
                <c:pt idx="17">
                  <c:v>10</c:v>
                </c:pt>
                <c:pt idx="18">
                  <c:v>9.9</c:v>
                </c:pt>
                <c:pt idx="19">
                  <c:v>9.6</c:v>
                </c:pt>
                <c:pt idx="20">
                  <c:v>9.4</c:v>
                </c:pt>
                <c:pt idx="21">
                  <c:v>9.1</c:v>
                </c:pt>
                <c:pt idx="22">
                  <c:v>8.8000000000000007</c:v>
                </c:pt>
                <c:pt idx="23">
                  <c:v>8.6999999999999993</c:v>
                </c:pt>
                <c:pt idx="24">
                  <c:v>8.9</c:v>
                </c:pt>
                <c:pt idx="25">
                  <c:v>8.5</c:v>
                </c:pt>
                <c:pt idx="26">
                  <c:v>8.6</c:v>
                </c:pt>
                <c:pt idx="27">
                  <c:v>8</c:v>
                </c:pt>
                <c:pt idx="28">
                  <c:v>7.9</c:v>
                </c:pt>
                <c:pt idx="29">
                  <c:v>8.1</c:v>
                </c:pt>
                <c:pt idx="30">
                  <c:v>8.1999999999999993</c:v>
                </c:pt>
                <c:pt idx="31">
                  <c:v>7.9</c:v>
                </c:pt>
                <c:pt idx="32">
                  <c:v>7.7</c:v>
                </c:pt>
                <c:pt idx="33">
                  <c:v>7.4</c:v>
                </c:pt>
                <c:pt idx="34">
                  <c:v>7.3</c:v>
                </c:pt>
                <c:pt idx="35">
                  <c:v>7.2</c:v>
                </c:pt>
                <c:pt idx="36">
                  <c:v>7.5</c:v>
                </c:pt>
                <c:pt idx="37">
                  <c:v>7.2</c:v>
                </c:pt>
                <c:pt idx="38">
                  <c:v>6.9</c:v>
                </c:pt>
                <c:pt idx="39">
                  <c:v>7</c:v>
                </c:pt>
                <c:pt idx="40">
                  <c:v>6.7</c:v>
                </c:pt>
                <c:pt idx="41">
                  <c:v>7</c:v>
                </c:pt>
                <c:pt idx="42">
                  <c:v>7.1</c:v>
                </c:pt>
                <c:pt idx="43">
                  <c:v>6.8</c:v>
                </c:pt>
                <c:pt idx="44">
                  <c:v>6.8</c:v>
                </c:pt>
                <c:pt idx="45">
                  <c:v>6.4</c:v>
                </c:pt>
                <c:pt idx="46">
                  <c:v>6.3</c:v>
                </c:pt>
                <c:pt idx="47">
                  <c:v>6.2</c:v>
                </c:pt>
                <c:pt idx="48">
                  <c:v>6.4</c:v>
                </c:pt>
                <c:pt idx="49">
                  <c:v>6.1</c:v>
                </c:pt>
                <c:pt idx="50">
                  <c:v>6.1</c:v>
                </c:pt>
                <c:pt idx="51">
                  <c:v>5.9</c:v>
                </c:pt>
                <c:pt idx="52">
                  <c:v>5.8</c:v>
                </c:pt>
                <c:pt idx="53">
                  <c:v>6.1</c:v>
                </c:pt>
                <c:pt idx="54">
                  <c:v>6</c:v>
                </c:pt>
                <c:pt idx="55">
                  <c:v>5.7</c:v>
                </c:pt>
                <c:pt idx="56">
                  <c:v>5.7</c:v>
                </c:pt>
                <c:pt idx="57">
                  <c:v>5.5</c:v>
                </c:pt>
                <c:pt idx="58">
                  <c:v>5.3</c:v>
                </c:pt>
                <c:pt idx="59">
                  <c:v>5.3</c:v>
                </c:pt>
                <c:pt idx="60">
                  <c:v>5.5</c:v>
                </c:pt>
                <c:pt idx="61">
                  <c:v>5.4</c:v>
                </c:pt>
                <c:pt idx="62">
                  <c:v>5.2</c:v>
                </c:pt>
                <c:pt idx="63">
                  <c:v>5.3</c:v>
                </c:pt>
                <c:pt idx="64">
                  <c:v>5.0999999999999996</c:v>
                </c:pt>
                <c:pt idx="65">
                  <c:v>5.5</c:v>
                </c:pt>
                <c:pt idx="66">
                  <c:v>5.4</c:v>
                </c:pt>
                <c:pt idx="67">
                  <c:v>5.2</c:v>
                </c:pt>
                <c:pt idx="68">
                  <c:v>5.2</c:v>
                </c:pt>
                <c:pt idx="69">
                  <c:v>4.9000000000000004</c:v>
                </c:pt>
                <c:pt idx="70">
                  <c:v>4.9000000000000004</c:v>
                </c:pt>
                <c:pt idx="71">
                  <c:v>4.9000000000000004</c:v>
                </c:pt>
                <c:pt idx="72">
                  <c:v>5.2</c:v>
                </c:pt>
                <c:pt idx="73">
                  <c:v>5</c:v>
                </c:pt>
                <c:pt idx="74">
                  <c:v>4.8</c:v>
                </c:pt>
                <c:pt idx="75">
                  <c:v>4.7</c:v>
                </c:pt>
                <c:pt idx="76">
                  <c:v>4.5</c:v>
                </c:pt>
                <c:pt idx="77">
                  <c:v>4.9000000000000004</c:v>
                </c:pt>
                <c:pt idx="78">
                  <c:v>4.8</c:v>
                </c:pt>
                <c:pt idx="79">
                  <c:v>4.5999999999999996</c:v>
                </c:pt>
                <c:pt idx="80">
                  <c:v>4.5999999999999996</c:v>
                </c:pt>
                <c:pt idx="81">
                  <c:v>4.3</c:v>
                </c:pt>
                <c:pt idx="82">
                  <c:v>4.2</c:v>
                </c:pt>
                <c:pt idx="83">
                  <c:v>4.3</c:v>
                </c:pt>
                <c:pt idx="84">
                  <c:v>4.5999999999999996</c:v>
                </c:pt>
                <c:pt idx="85">
                  <c:v>4.2</c:v>
                </c:pt>
                <c:pt idx="86">
                  <c:v>4.0999999999999996</c:v>
                </c:pt>
                <c:pt idx="87">
                  <c:v>4</c:v>
                </c:pt>
                <c:pt idx="88">
                  <c:v>4</c:v>
                </c:pt>
                <c:pt idx="89">
                  <c:v>4.4000000000000004</c:v>
                </c:pt>
                <c:pt idx="90">
                  <c:v>4.3</c:v>
                </c:pt>
                <c:pt idx="91">
                  <c:v>4.0999999999999996</c:v>
                </c:pt>
                <c:pt idx="92">
                  <c:v>3.9</c:v>
                </c:pt>
                <c:pt idx="93">
                  <c:v>3.8</c:v>
                </c:pt>
                <c:pt idx="94">
                  <c:v>3.6</c:v>
                </c:pt>
                <c:pt idx="95">
                  <c:v>3.5</c:v>
                </c:pt>
                <c:pt idx="96">
                  <c:v>3.9</c:v>
                </c:pt>
                <c:pt idx="97">
                  <c:v>3.9</c:v>
                </c:pt>
                <c:pt idx="98">
                  <c:v>7.2</c:v>
                </c:pt>
                <c:pt idx="99">
                  <c:v>34</c:v>
                </c:pt>
                <c:pt idx="100">
                  <c:v>28.8</c:v>
                </c:pt>
                <c:pt idx="101">
                  <c:v>17.8</c:v>
                </c:pt>
                <c:pt idx="102">
                  <c:v>16.399999999999999</c:v>
                </c:pt>
              </c:numCache>
            </c:numRef>
          </c:val>
          <c:extLst>
            <c:ext xmlns:c16="http://schemas.microsoft.com/office/drawing/2014/chart" uri="{C3380CC4-5D6E-409C-BE32-E72D297353CC}">
              <c16:uniqueId val="{00000000-149D-4489-8110-73F7C71D8ECE}"/>
            </c:ext>
          </c:extLst>
        </c:ser>
        <c:dLbls>
          <c:showLegendKey val="0"/>
          <c:showVal val="0"/>
          <c:showCatName val="0"/>
          <c:showSerName val="0"/>
          <c:showPercent val="0"/>
          <c:showBubbleSize val="0"/>
        </c:dLbls>
        <c:gapWidth val="500"/>
        <c:overlap val="-100"/>
        <c:axId val="477687296"/>
        <c:axId val="477694744"/>
      </c:barChart>
      <c:catAx>
        <c:axId val="477687296"/>
        <c:scaling>
          <c:orientation val="minMax"/>
        </c:scaling>
        <c:delete val="0"/>
        <c:axPos val="b"/>
        <c:numFmt formatCode="General" sourceLinked="1"/>
        <c:majorTickMark val="out"/>
        <c:minorTickMark val="none"/>
        <c:tickLblPos val="nextTo"/>
        <c:txPr>
          <a:bodyPr rot="-3960000"/>
          <a:lstStyle/>
          <a:p>
            <a:pPr>
              <a:defRPr sz="1600" b="1" i="0" baseline="0"/>
            </a:pPr>
            <a:endParaRPr lang="en-US"/>
          </a:p>
        </c:txPr>
        <c:crossAx val="477694744"/>
        <c:crosses val="autoZero"/>
        <c:auto val="1"/>
        <c:lblAlgn val="ctr"/>
        <c:lblOffset val="100"/>
        <c:tickLblSkip val="4"/>
        <c:tickMarkSkip val="4"/>
        <c:noMultiLvlLbl val="0"/>
      </c:catAx>
      <c:valAx>
        <c:axId val="477694744"/>
        <c:scaling>
          <c:orientation val="minMax"/>
          <c:max val="35"/>
          <c:min val="2"/>
        </c:scaling>
        <c:delete val="0"/>
        <c:axPos val="l"/>
        <c:majorGridlines/>
        <c:numFmt formatCode="General" sourceLinked="1"/>
        <c:majorTickMark val="out"/>
        <c:minorTickMark val="none"/>
        <c:tickLblPos val="nextTo"/>
        <c:txPr>
          <a:bodyPr/>
          <a:lstStyle/>
          <a:p>
            <a:pPr>
              <a:defRPr b="1" i="0" baseline="0"/>
            </a:pPr>
            <a:endParaRPr lang="en-US"/>
          </a:p>
        </c:txPr>
        <c:crossAx val="477687296"/>
        <c:crosses val="autoZero"/>
        <c:crossBetween val="between"/>
      </c:valAx>
      <c:spPr>
        <a:ln w="6350">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4497529837146"/>
          <c:y val="7.0151620123358641E-2"/>
          <c:w val="0.90433815350389479"/>
          <c:h val="0.90352419667784056"/>
        </c:manualLayout>
      </c:layout>
      <c:lineChart>
        <c:grouping val="standard"/>
        <c:varyColors val="0"/>
        <c:ser>
          <c:idx val="3"/>
          <c:order val="0"/>
          <c:spPr>
            <a:ln w="76200">
              <a:solidFill>
                <a:srgbClr val="A50021"/>
              </a:solidFill>
              <a:prstDash val="solid"/>
            </a:ln>
          </c:spPr>
          <c:marker>
            <c:symbol val="none"/>
          </c:marker>
          <c:dPt>
            <c:idx val="5"/>
            <c:bubble3D val="0"/>
            <c:extLst>
              <c:ext xmlns:c16="http://schemas.microsoft.com/office/drawing/2014/chart" uri="{C3380CC4-5D6E-409C-BE32-E72D297353CC}">
                <c16:uniqueId val="{00000001-005A-4B9D-94F6-CD72655EBF31}"/>
              </c:ext>
            </c:extLst>
          </c:dPt>
          <c:dPt>
            <c:idx val="6"/>
            <c:bubble3D val="0"/>
            <c:extLst>
              <c:ext xmlns:c16="http://schemas.microsoft.com/office/drawing/2014/chart" uri="{C3380CC4-5D6E-409C-BE32-E72D297353CC}">
                <c16:uniqueId val="{00000003-005A-4B9D-94F6-CD72655EBF31}"/>
              </c:ext>
            </c:extLst>
          </c:dPt>
          <c:dPt>
            <c:idx val="7"/>
            <c:bubble3D val="0"/>
            <c:extLst>
              <c:ext xmlns:c16="http://schemas.microsoft.com/office/drawing/2014/chart" uri="{C3380CC4-5D6E-409C-BE32-E72D297353CC}">
                <c16:uniqueId val="{00000005-005A-4B9D-94F6-CD72655EBF31}"/>
              </c:ext>
            </c:extLst>
          </c:dPt>
          <c:dPt>
            <c:idx val="8"/>
            <c:bubble3D val="0"/>
            <c:extLst>
              <c:ext xmlns:c16="http://schemas.microsoft.com/office/drawing/2014/chart" uri="{C3380CC4-5D6E-409C-BE32-E72D297353CC}">
                <c16:uniqueId val="{00000007-005A-4B9D-94F6-CD72655EBF31}"/>
              </c:ext>
            </c:extLst>
          </c:dPt>
          <c:cat>
            <c:strRef>
              <c:f>Sheet1!$A$2:$A$8</c:f>
              <c:strCache>
                <c:ptCount val="7"/>
                <c:pt idx="0">
                  <c:v>Dec '19</c:v>
                </c:pt>
                <c:pt idx="1">
                  <c:v>Jan '20</c:v>
                </c:pt>
                <c:pt idx="2">
                  <c:v>Feb '20</c:v>
                </c:pt>
                <c:pt idx="3">
                  <c:v>Mar '20</c:v>
                </c:pt>
                <c:pt idx="4">
                  <c:v>Apr '20</c:v>
                </c:pt>
                <c:pt idx="5">
                  <c:v>May '20</c:v>
                </c:pt>
                <c:pt idx="6">
                  <c:v>Jun '20</c:v>
                </c:pt>
              </c:strCache>
            </c:strRef>
          </c:cat>
          <c:val>
            <c:numRef>
              <c:f>Sheet1!$B$2:$B$8</c:f>
              <c:numCache>
                <c:formatCode>0.000%</c:formatCode>
                <c:ptCount val="7"/>
                <c:pt idx="0">
                  <c:v>0.113</c:v>
                </c:pt>
                <c:pt idx="1">
                  <c:v>6.2E-2</c:v>
                </c:pt>
                <c:pt idx="2">
                  <c:v>1.9E-2</c:v>
                </c:pt>
                <c:pt idx="3">
                  <c:v>-0.23400000000000001</c:v>
                </c:pt>
                <c:pt idx="4">
                  <c:v>-0.36099999999999999</c:v>
                </c:pt>
                <c:pt idx="5">
                  <c:v>-0.27100000000000002</c:v>
                </c:pt>
                <c:pt idx="6">
                  <c:v>-0.13300000000000001</c:v>
                </c:pt>
              </c:numCache>
            </c:numRef>
          </c:val>
          <c:smooth val="0"/>
          <c:extLst>
            <c:ext xmlns:c16="http://schemas.microsoft.com/office/drawing/2014/chart" uri="{C3380CC4-5D6E-409C-BE32-E72D297353CC}">
              <c16:uniqueId val="{00000008-005A-4B9D-94F6-CD72655EBF31}"/>
            </c:ext>
          </c:extLst>
        </c:ser>
        <c:ser>
          <c:idx val="0"/>
          <c:order val="1"/>
          <c:spPr>
            <a:ln w="88900">
              <a:solidFill>
                <a:srgbClr val="14497A"/>
              </a:solidFill>
            </a:ln>
          </c:spPr>
          <c:marker>
            <c:symbol val="none"/>
          </c:marker>
          <c:cat>
            <c:strRef>
              <c:f>Sheet1!$A$2:$A$8</c:f>
              <c:strCache>
                <c:ptCount val="7"/>
                <c:pt idx="0">
                  <c:v>Dec '19</c:v>
                </c:pt>
                <c:pt idx="1">
                  <c:v>Jan '20</c:v>
                </c:pt>
                <c:pt idx="2">
                  <c:v>Feb '20</c:v>
                </c:pt>
                <c:pt idx="3">
                  <c:v>Mar '20</c:v>
                </c:pt>
                <c:pt idx="4">
                  <c:v>Apr '20</c:v>
                </c:pt>
                <c:pt idx="5">
                  <c:v>May '20</c:v>
                </c:pt>
                <c:pt idx="6">
                  <c:v>Jun '20</c:v>
                </c:pt>
              </c:strCache>
            </c:strRef>
          </c:cat>
          <c:val>
            <c:numRef>
              <c:f>Sheet1!$C$2:$C$8</c:f>
              <c:numCache>
                <c:formatCode>0.000%</c:formatCode>
                <c:ptCount val="7"/>
                <c:pt idx="0">
                  <c:v>7.0999999999999994E-2</c:v>
                </c:pt>
                <c:pt idx="1">
                  <c:v>4.9000000000000002E-2</c:v>
                </c:pt>
                <c:pt idx="2">
                  <c:v>0.157</c:v>
                </c:pt>
                <c:pt idx="3">
                  <c:v>-7.9000000000000001E-2</c:v>
                </c:pt>
                <c:pt idx="4">
                  <c:v>-0.127</c:v>
                </c:pt>
                <c:pt idx="5">
                  <c:v>0.03</c:v>
                </c:pt>
                <c:pt idx="6">
                  <c:v>0.13200000000000001</c:v>
                </c:pt>
              </c:numCache>
            </c:numRef>
          </c:val>
          <c:smooth val="0"/>
          <c:extLst>
            <c:ext xmlns:c16="http://schemas.microsoft.com/office/drawing/2014/chart" uri="{C3380CC4-5D6E-409C-BE32-E72D297353CC}">
              <c16:uniqueId val="{00000009-005A-4B9D-94F6-CD72655EBF31}"/>
            </c:ext>
          </c:extLst>
        </c:ser>
        <c:dLbls>
          <c:showLegendKey val="0"/>
          <c:showVal val="0"/>
          <c:showCatName val="0"/>
          <c:showSerName val="0"/>
          <c:showPercent val="0"/>
          <c:showBubbleSize val="0"/>
        </c:dLbls>
        <c:smooth val="0"/>
        <c:axId val="219569920"/>
        <c:axId val="219570312"/>
      </c:lineChart>
      <c:catAx>
        <c:axId val="219569920"/>
        <c:scaling>
          <c:orientation val="minMax"/>
        </c:scaling>
        <c:delete val="0"/>
        <c:axPos val="b"/>
        <c:numFmt formatCode="General" sourceLinked="1"/>
        <c:majorTickMark val="out"/>
        <c:minorTickMark val="none"/>
        <c:tickLblPos val="nextTo"/>
        <c:spPr>
          <a:solidFill>
            <a:schemeClr val="bg1"/>
          </a:solidFill>
          <a:ln w="76200">
            <a:solidFill>
              <a:schemeClr val="tx1"/>
            </a:solidFill>
            <a:prstDash val="solid"/>
          </a:ln>
        </c:spPr>
        <c:txPr>
          <a:bodyPr rot="-4020000" vert="horz"/>
          <a:lstStyle/>
          <a:p>
            <a:pPr>
              <a:defRPr sz="1730" b="1" i="0" u="none" strike="noStrike" baseline="0">
                <a:solidFill>
                  <a:schemeClr val="tx1"/>
                </a:solidFill>
                <a:latin typeface="Arial"/>
                <a:ea typeface="Arial"/>
                <a:cs typeface="Arial"/>
              </a:defRPr>
            </a:pPr>
            <a:endParaRPr lang="en-US"/>
          </a:p>
        </c:txPr>
        <c:crossAx val="219570312"/>
        <c:crosses val="autoZero"/>
        <c:auto val="1"/>
        <c:lblAlgn val="ctr"/>
        <c:lblOffset val="20"/>
        <c:noMultiLvlLbl val="1"/>
      </c:catAx>
      <c:valAx>
        <c:axId val="219570312"/>
        <c:scaling>
          <c:orientation val="minMax"/>
          <c:max val="0.2"/>
          <c:min val="-0.4"/>
        </c:scaling>
        <c:delete val="0"/>
        <c:axPos val="l"/>
        <c:majorGridlines>
          <c:spPr>
            <a:ln w="38100">
              <a:solidFill>
                <a:schemeClr val="tx1"/>
              </a:solidFill>
              <a:prstDash val="solid"/>
            </a:ln>
          </c:spPr>
        </c:majorGridlines>
        <c:numFmt formatCode="0.00%" sourceLinked="0"/>
        <c:majorTickMark val="out"/>
        <c:minorTickMark val="none"/>
        <c:tickLblPos val="nextTo"/>
        <c:spPr>
          <a:ln w="2957">
            <a:solidFill>
              <a:schemeClr val="tx1"/>
            </a:solidFill>
            <a:prstDash val="solid"/>
          </a:ln>
        </c:spPr>
        <c:txPr>
          <a:bodyPr rot="0" vert="horz"/>
          <a:lstStyle/>
          <a:p>
            <a:pPr>
              <a:defRPr sz="1700" b="1" i="0" u="none" strike="noStrike" baseline="0">
                <a:solidFill>
                  <a:schemeClr val="tx1"/>
                </a:solidFill>
                <a:latin typeface="Arial"/>
                <a:ea typeface="Arial"/>
                <a:cs typeface="Arial"/>
              </a:defRPr>
            </a:pPr>
            <a:endParaRPr lang="en-US"/>
          </a:p>
        </c:txPr>
        <c:crossAx val="219569920"/>
        <c:crosses val="autoZero"/>
        <c:crossBetween val="between"/>
      </c:valAx>
      <c:spPr>
        <a:noFill/>
        <a:ln w="25400">
          <a:solidFill>
            <a:schemeClr val="tx1"/>
          </a:solidFill>
          <a:prstDash val="solid"/>
        </a:ln>
      </c:spPr>
    </c:plotArea>
    <c:plotVisOnly val="1"/>
    <c:dispBlanksAs val="gap"/>
    <c:showDLblsOverMax val="0"/>
  </c:chart>
  <c:spPr>
    <a:noFill/>
    <a:ln>
      <a:noFill/>
    </a:ln>
  </c:spPr>
  <c:txPr>
    <a:bodyPr/>
    <a:lstStyle/>
    <a:p>
      <a:pPr>
        <a:defRPr sz="2398"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90079098474468E-2"/>
          <c:y val="2.9587869912487359E-2"/>
          <c:w val="0.89432974568451995"/>
          <c:h val="0.74501181102362202"/>
        </c:manualLayout>
      </c:layout>
      <c:barChart>
        <c:barDir val="col"/>
        <c:grouping val="stacked"/>
        <c:varyColors val="0"/>
        <c:ser>
          <c:idx val="0"/>
          <c:order val="0"/>
          <c:tx>
            <c:strRef>
              <c:f>Sheet1!$B$1</c:f>
              <c:strCache>
                <c:ptCount val="1"/>
                <c:pt idx="0">
                  <c:v>New SF 
Detached 
Sales</c:v>
                </c:pt>
              </c:strCache>
            </c:strRef>
          </c:tx>
          <c:spPr>
            <a:solidFill>
              <a:schemeClr val="accent2">
                <a:lumMod val="60000"/>
                <a:lumOff val="40000"/>
              </a:schemeClr>
            </a:solidFill>
            <a:ln w="25400">
              <a:solidFill>
                <a:srgbClr val="7030A0"/>
              </a:solidFill>
            </a:ln>
            <a:effectLst/>
          </c:spPr>
          <c:invertIfNegative val="0"/>
          <c:cat>
            <c:numRef>
              <c:f>Sheet1!$A$2:$A$248</c:f>
              <c:numCache>
                <c:formatCode>mmm\-yy</c:formatCode>
                <c:ptCount val="247"/>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numCache>
            </c:numRef>
          </c:cat>
          <c:val>
            <c:numRef>
              <c:f>Sheet1!$B$2:$B$248</c:f>
              <c:numCache>
                <c:formatCode>General</c:formatCode>
                <c:ptCount val="247"/>
                <c:pt idx="0">
                  <c:v>265</c:v>
                </c:pt>
                <c:pt idx="1">
                  <c:v>265</c:v>
                </c:pt>
                <c:pt idx="2">
                  <c:v>265</c:v>
                </c:pt>
                <c:pt idx="3">
                  <c:v>265</c:v>
                </c:pt>
                <c:pt idx="4">
                  <c:v>265</c:v>
                </c:pt>
                <c:pt idx="5">
                  <c:v>265</c:v>
                </c:pt>
                <c:pt idx="6">
                  <c:v>265</c:v>
                </c:pt>
                <c:pt idx="7">
                  <c:v>265</c:v>
                </c:pt>
                <c:pt idx="8">
                  <c:v>265</c:v>
                </c:pt>
                <c:pt idx="9">
                  <c:v>265</c:v>
                </c:pt>
                <c:pt idx="10">
                  <c:v>265</c:v>
                </c:pt>
                <c:pt idx="11">
                  <c:v>265</c:v>
                </c:pt>
                <c:pt idx="12">
                  <c:v>360</c:v>
                </c:pt>
                <c:pt idx="13">
                  <c:v>360</c:v>
                </c:pt>
                <c:pt idx="14">
                  <c:v>360</c:v>
                </c:pt>
                <c:pt idx="15">
                  <c:v>360</c:v>
                </c:pt>
                <c:pt idx="16">
                  <c:v>360</c:v>
                </c:pt>
                <c:pt idx="17">
                  <c:v>360</c:v>
                </c:pt>
                <c:pt idx="18">
                  <c:v>360</c:v>
                </c:pt>
                <c:pt idx="19">
                  <c:v>360</c:v>
                </c:pt>
                <c:pt idx="20">
                  <c:v>360</c:v>
                </c:pt>
                <c:pt idx="21">
                  <c:v>360</c:v>
                </c:pt>
                <c:pt idx="22">
                  <c:v>360</c:v>
                </c:pt>
                <c:pt idx="23">
                  <c:v>360</c:v>
                </c:pt>
                <c:pt idx="24">
                  <c:v>356</c:v>
                </c:pt>
                <c:pt idx="25">
                  <c:v>356</c:v>
                </c:pt>
                <c:pt idx="26">
                  <c:v>356</c:v>
                </c:pt>
                <c:pt idx="27">
                  <c:v>356</c:v>
                </c:pt>
                <c:pt idx="28">
                  <c:v>356</c:v>
                </c:pt>
                <c:pt idx="29">
                  <c:v>356</c:v>
                </c:pt>
                <c:pt idx="30">
                  <c:v>356</c:v>
                </c:pt>
                <c:pt idx="31">
                  <c:v>356</c:v>
                </c:pt>
                <c:pt idx="32">
                  <c:v>356</c:v>
                </c:pt>
                <c:pt idx="33">
                  <c:v>356</c:v>
                </c:pt>
                <c:pt idx="34">
                  <c:v>356</c:v>
                </c:pt>
                <c:pt idx="35">
                  <c:v>356</c:v>
                </c:pt>
                <c:pt idx="36">
                  <c:v>327</c:v>
                </c:pt>
                <c:pt idx="37">
                  <c:v>327</c:v>
                </c:pt>
                <c:pt idx="38">
                  <c:v>327</c:v>
                </c:pt>
                <c:pt idx="39">
                  <c:v>327</c:v>
                </c:pt>
                <c:pt idx="40">
                  <c:v>327</c:v>
                </c:pt>
                <c:pt idx="41">
                  <c:v>327</c:v>
                </c:pt>
                <c:pt idx="42">
                  <c:v>327</c:v>
                </c:pt>
                <c:pt idx="43">
                  <c:v>327</c:v>
                </c:pt>
                <c:pt idx="44">
                  <c:v>327</c:v>
                </c:pt>
                <c:pt idx="45">
                  <c:v>327</c:v>
                </c:pt>
                <c:pt idx="46">
                  <c:v>327</c:v>
                </c:pt>
                <c:pt idx="47">
                  <c:v>327</c:v>
                </c:pt>
                <c:pt idx="48">
                  <c:v>367</c:v>
                </c:pt>
                <c:pt idx="49">
                  <c:v>367</c:v>
                </c:pt>
                <c:pt idx="50">
                  <c:v>367</c:v>
                </c:pt>
                <c:pt idx="51">
                  <c:v>367</c:v>
                </c:pt>
                <c:pt idx="52">
                  <c:v>367</c:v>
                </c:pt>
                <c:pt idx="53">
                  <c:v>367</c:v>
                </c:pt>
                <c:pt idx="54">
                  <c:v>367</c:v>
                </c:pt>
                <c:pt idx="55">
                  <c:v>367</c:v>
                </c:pt>
                <c:pt idx="56">
                  <c:v>367</c:v>
                </c:pt>
                <c:pt idx="57">
                  <c:v>367</c:v>
                </c:pt>
                <c:pt idx="58">
                  <c:v>367</c:v>
                </c:pt>
                <c:pt idx="59">
                  <c:v>367</c:v>
                </c:pt>
                <c:pt idx="60">
                  <c:v>449</c:v>
                </c:pt>
                <c:pt idx="61">
                  <c:v>449</c:v>
                </c:pt>
                <c:pt idx="62">
                  <c:v>449</c:v>
                </c:pt>
                <c:pt idx="63">
                  <c:v>449</c:v>
                </c:pt>
                <c:pt idx="64">
                  <c:v>449</c:v>
                </c:pt>
                <c:pt idx="65">
                  <c:v>449</c:v>
                </c:pt>
                <c:pt idx="66">
                  <c:v>449</c:v>
                </c:pt>
                <c:pt idx="67">
                  <c:v>449</c:v>
                </c:pt>
                <c:pt idx="68">
                  <c:v>449</c:v>
                </c:pt>
                <c:pt idx="69">
                  <c:v>449</c:v>
                </c:pt>
                <c:pt idx="70">
                  <c:v>449</c:v>
                </c:pt>
                <c:pt idx="71">
                  <c:v>449</c:v>
                </c:pt>
                <c:pt idx="72">
                  <c:v>344</c:v>
                </c:pt>
                <c:pt idx="73">
                  <c:v>344</c:v>
                </c:pt>
                <c:pt idx="74">
                  <c:v>344</c:v>
                </c:pt>
                <c:pt idx="75">
                  <c:v>344</c:v>
                </c:pt>
                <c:pt idx="76">
                  <c:v>344</c:v>
                </c:pt>
                <c:pt idx="77">
                  <c:v>344</c:v>
                </c:pt>
                <c:pt idx="78">
                  <c:v>344</c:v>
                </c:pt>
                <c:pt idx="79">
                  <c:v>344</c:v>
                </c:pt>
                <c:pt idx="80">
                  <c:v>344</c:v>
                </c:pt>
                <c:pt idx="81">
                  <c:v>344</c:v>
                </c:pt>
                <c:pt idx="82">
                  <c:v>344</c:v>
                </c:pt>
                <c:pt idx="83">
                  <c:v>344</c:v>
                </c:pt>
                <c:pt idx="84">
                  <c:v>184</c:v>
                </c:pt>
                <c:pt idx="85">
                  <c:v>184</c:v>
                </c:pt>
                <c:pt idx="86">
                  <c:v>184</c:v>
                </c:pt>
                <c:pt idx="87">
                  <c:v>184</c:v>
                </c:pt>
                <c:pt idx="88">
                  <c:v>184</c:v>
                </c:pt>
                <c:pt idx="89">
                  <c:v>184</c:v>
                </c:pt>
                <c:pt idx="90">
                  <c:v>184</c:v>
                </c:pt>
                <c:pt idx="91">
                  <c:v>184</c:v>
                </c:pt>
                <c:pt idx="92">
                  <c:v>184</c:v>
                </c:pt>
                <c:pt idx="93">
                  <c:v>184</c:v>
                </c:pt>
                <c:pt idx="94">
                  <c:v>184</c:v>
                </c:pt>
                <c:pt idx="95">
                  <c:v>184</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49</c:v>
                </c:pt>
                <c:pt idx="109">
                  <c:v>49</c:v>
                </c:pt>
                <c:pt idx="110">
                  <c:v>49</c:v>
                </c:pt>
                <c:pt idx="111">
                  <c:v>49</c:v>
                </c:pt>
                <c:pt idx="112">
                  <c:v>49</c:v>
                </c:pt>
                <c:pt idx="113">
                  <c:v>49</c:v>
                </c:pt>
                <c:pt idx="114">
                  <c:v>49</c:v>
                </c:pt>
                <c:pt idx="115">
                  <c:v>49</c:v>
                </c:pt>
                <c:pt idx="116">
                  <c:v>49</c:v>
                </c:pt>
                <c:pt idx="117">
                  <c:v>49</c:v>
                </c:pt>
                <c:pt idx="118">
                  <c:v>49</c:v>
                </c:pt>
                <c:pt idx="119">
                  <c:v>36</c:v>
                </c:pt>
                <c:pt idx="120">
                  <c:v>36</c:v>
                </c:pt>
                <c:pt idx="121">
                  <c:v>36</c:v>
                </c:pt>
                <c:pt idx="122">
                  <c:v>36</c:v>
                </c:pt>
                <c:pt idx="123">
                  <c:v>36</c:v>
                </c:pt>
                <c:pt idx="124">
                  <c:v>36</c:v>
                </c:pt>
                <c:pt idx="125">
                  <c:v>36</c:v>
                </c:pt>
                <c:pt idx="126">
                  <c:v>36</c:v>
                </c:pt>
                <c:pt idx="127">
                  <c:v>36</c:v>
                </c:pt>
                <c:pt idx="128">
                  <c:v>36</c:v>
                </c:pt>
                <c:pt idx="129">
                  <c:v>36</c:v>
                </c:pt>
                <c:pt idx="130">
                  <c:v>36</c:v>
                </c:pt>
                <c:pt idx="131">
                  <c:v>36</c:v>
                </c:pt>
                <c:pt idx="132">
                  <c:v>39</c:v>
                </c:pt>
                <c:pt idx="133">
                  <c:v>39</c:v>
                </c:pt>
                <c:pt idx="134">
                  <c:v>39</c:v>
                </c:pt>
                <c:pt idx="135">
                  <c:v>39</c:v>
                </c:pt>
                <c:pt idx="136">
                  <c:v>39</c:v>
                </c:pt>
                <c:pt idx="137">
                  <c:v>39</c:v>
                </c:pt>
                <c:pt idx="138">
                  <c:v>39</c:v>
                </c:pt>
                <c:pt idx="139">
                  <c:v>39</c:v>
                </c:pt>
                <c:pt idx="140">
                  <c:v>39</c:v>
                </c:pt>
                <c:pt idx="141">
                  <c:v>39</c:v>
                </c:pt>
                <c:pt idx="142">
                  <c:v>39</c:v>
                </c:pt>
                <c:pt idx="143">
                  <c:v>39</c:v>
                </c:pt>
                <c:pt idx="144">
                  <c:v>25</c:v>
                </c:pt>
                <c:pt idx="145">
                  <c:v>19</c:v>
                </c:pt>
                <c:pt idx="146">
                  <c:v>38</c:v>
                </c:pt>
                <c:pt idx="147">
                  <c:v>30</c:v>
                </c:pt>
                <c:pt idx="148">
                  <c:v>55</c:v>
                </c:pt>
                <c:pt idx="149">
                  <c:v>44</c:v>
                </c:pt>
                <c:pt idx="150">
                  <c:v>48</c:v>
                </c:pt>
                <c:pt idx="151">
                  <c:v>72</c:v>
                </c:pt>
                <c:pt idx="152">
                  <c:v>52</c:v>
                </c:pt>
                <c:pt idx="153">
                  <c:v>59</c:v>
                </c:pt>
                <c:pt idx="154">
                  <c:v>60</c:v>
                </c:pt>
                <c:pt idx="155">
                  <c:v>44</c:v>
                </c:pt>
                <c:pt idx="156">
                  <c:v>52</c:v>
                </c:pt>
                <c:pt idx="157">
                  <c:v>53</c:v>
                </c:pt>
                <c:pt idx="158">
                  <c:v>34</c:v>
                </c:pt>
                <c:pt idx="159">
                  <c:v>74</c:v>
                </c:pt>
                <c:pt idx="160">
                  <c:v>52</c:v>
                </c:pt>
                <c:pt idx="161">
                  <c:v>74</c:v>
                </c:pt>
                <c:pt idx="162">
                  <c:v>98</c:v>
                </c:pt>
                <c:pt idx="163">
                  <c:v>90</c:v>
                </c:pt>
                <c:pt idx="164">
                  <c:v>74</c:v>
                </c:pt>
                <c:pt idx="165">
                  <c:v>77</c:v>
                </c:pt>
                <c:pt idx="166">
                  <c:v>40</c:v>
                </c:pt>
                <c:pt idx="167">
                  <c:v>25</c:v>
                </c:pt>
                <c:pt idx="168">
                  <c:v>67</c:v>
                </c:pt>
                <c:pt idx="169">
                  <c:v>75</c:v>
                </c:pt>
                <c:pt idx="170">
                  <c:v>85</c:v>
                </c:pt>
                <c:pt idx="171">
                  <c:v>81</c:v>
                </c:pt>
                <c:pt idx="172">
                  <c:v>90</c:v>
                </c:pt>
                <c:pt idx="173">
                  <c:v>81</c:v>
                </c:pt>
                <c:pt idx="174">
                  <c:v>65</c:v>
                </c:pt>
                <c:pt idx="175">
                  <c:v>86</c:v>
                </c:pt>
                <c:pt idx="176">
                  <c:v>83</c:v>
                </c:pt>
                <c:pt idx="177">
                  <c:v>73</c:v>
                </c:pt>
                <c:pt idx="178">
                  <c:v>81</c:v>
                </c:pt>
                <c:pt idx="179">
                  <c:v>103</c:v>
                </c:pt>
                <c:pt idx="180">
                  <c:v>82</c:v>
                </c:pt>
                <c:pt idx="181">
                  <c:v>115</c:v>
                </c:pt>
                <c:pt idx="182">
                  <c:v>125</c:v>
                </c:pt>
                <c:pt idx="183">
                  <c:v>125</c:v>
                </c:pt>
                <c:pt idx="184">
                  <c:v>108</c:v>
                </c:pt>
                <c:pt idx="185">
                  <c:v>122</c:v>
                </c:pt>
                <c:pt idx="186">
                  <c:v>147</c:v>
                </c:pt>
                <c:pt idx="187">
                  <c:v>138</c:v>
                </c:pt>
                <c:pt idx="188">
                  <c:v>125</c:v>
                </c:pt>
                <c:pt idx="189">
                  <c:v>130</c:v>
                </c:pt>
                <c:pt idx="190">
                  <c:v>124</c:v>
                </c:pt>
                <c:pt idx="191">
                  <c:v>117</c:v>
                </c:pt>
                <c:pt idx="192">
                  <c:v>102</c:v>
                </c:pt>
                <c:pt idx="193">
                  <c:v>124</c:v>
                </c:pt>
                <c:pt idx="194">
                  <c:v>150</c:v>
                </c:pt>
                <c:pt idx="195">
                  <c:v>137</c:v>
                </c:pt>
                <c:pt idx="196">
                  <c:v>146</c:v>
                </c:pt>
                <c:pt idx="197">
                  <c:v>153</c:v>
                </c:pt>
                <c:pt idx="198">
                  <c:v>125</c:v>
                </c:pt>
                <c:pt idx="199">
                  <c:v>150</c:v>
                </c:pt>
                <c:pt idx="200">
                  <c:v>153</c:v>
                </c:pt>
                <c:pt idx="201">
                  <c:v>140</c:v>
                </c:pt>
                <c:pt idx="202">
                  <c:v>111</c:v>
                </c:pt>
                <c:pt idx="203">
                  <c:v>112</c:v>
                </c:pt>
                <c:pt idx="204">
                  <c:v>55</c:v>
                </c:pt>
                <c:pt idx="205">
                  <c:v>103</c:v>
                </c:pt>
                <c:pt idx="206">
                  <c:v>115</c:v>
                </c:pt>
                <c:pt idx="207">
                  <c:v>105</c:v>
                </c:pt>
                <c:pt idx="208">
                  <c:v>131</c:v>
                </c:pt>
                <c:pt idx="209">
                  <c:v>112</c:v>
                </c:pt>
                <c:pt idx="210">
                  <c:v>104</c:v>
                </c:pt>
                <c:pt idx="211">
                  <c:v>131</c:v>
                </c:pt>
                <c:pt idx="212">
                  <c:v>137</c:v>
                </c:pt>
                <c:pt idx="213">
                  <c:v>146</c:v>
                </c:pt>
                <c:pt idx="214">
                  <c:v>122</c:v>
                </c:pt>
                <c:pt idx="215">
                  <c:v>145</c:v>
                </c:pt>
                <c:pt idx="216">
                  <c:v>120</c:v>
                </c:pt>
                <c:pt idx="217">
                  <c:v>113</c:v>
                </c:pt>
                <c:pt idx="218">
                  <c:v>129</c:v>
                </c:pt>
                <c:pt idx="219">
                  <c:v>95</c:v>
                </c:pt>
                <c:pt idx="220">
                  <c:v>143</c:v>
                </c:pt>
                <c:pt idx="221">
                  <c:v>121</c:v>
                </c:pt>
                <c:pt idx="222">
                  <c:v>142</c:v>
                </c:pt>
                <c:pt idx="223">
                  <c:v>166</c:v>
                </c:pt>
                <c:pt idx="224">
                  <c:v>133</c:v>
                </c:pt>
                <c:pt idx="225">
                  <c:v>151</c:v>
                </c:pt>
                <c:pt idx="226">
                  <c:v>147</c:v>
                </c:pt>
                <c:pt idx="227">
                  <c:v>112</c:v>
                </c:pt>
                <c:pt idx="228">
                  <c:v>97</c:v>
                </c:pt>
                <c:pt idx="229">
                  <c:v>102</c:v>
                </c:pt>
                <c:pt idx="230">
                  <c:v>135</c:v>
                </c:pt>
                <c:pt idx="231">
                  <c:v>132</c:v>
                </c:pt>
                <c:pt idx="232">
                  <c:v>153</c:v>
                </c:pt>
                <c:pt idx="233">
                  <c:v>127</c:v>
                </c:pt>
                <c:pt idx="234">
                  <c:v>126</c:v>
                </c:pt>
                <c:pt idx="235">
                  <c:v>151</c:v>
                </c:pt>
                <c:pt idx="236">
                  <c:v>122</c:v>
                </c:pt>
                <c:pt idx="237">
                  <c:v>144</c:v>
                </c:pt>
                <c:pt idx="238">
                  <c:v>151</c:v>
                </c:pt>
                <c:pt idx="239">
                  <c:v>85</c:v>
                </c:pt>
                <c:pt idx="240">
                  <c:v>132</c:v>
                </c:pt>
                <c:pt idx="241">
                  <c:v>138</c:v>
                </c:pt>
                <c:pt idx="242">
                  <c:v>177</c:v>
                </c:pt>
                <c:pt idx="243">
                  <c:v>154</c:v>
                </c:pt>
                <c:pt idx="244">
                  <c:v>130</c:v>
                </c:pt>
                <c:pt idx="245">
                  <c:v>156</c:v>
                </c:pt>
                <c:pt idx="246">
                  <c:v>201</c:v>
                </c:pt>
              </c:numCache>
            </c:numRef>
          </c:val>
          <c:extLst>
            <c:ext xmlns:c16="http://schemas.microsoft.com/office/drawing/2014/chart" uri="{C3380CC4-5D6E-409C-BE32-E72D297353CC}">
              <c16:uniqueId val="{00000000-5176-4D66-8289-825FFB2553D5}"/>
            </c:ext>
          </c:extLst>
        </c:ser>
        <c:ser>
          <c:idx val="1"/>
          <c:order val="1"/>
          <c:tx>
            <c:strRef>
              <c:f>Sheet1!$C$1</c:f>
              <c:strCache>
                <c:ptCount val="1"/>
                <c:pt idx="0">
                  <c:v>New SF 
Attached 
Sales</c:v>
                </c:pt>
              </c:strCache>
            </c:strRef>
          </c:tx>
          <c:spPr>
            <a:solidFill>
              <a:srgbClr val="66FF33"/>
            </a:solidFill>
            <a:ln w="9525">
              <a:solidFill>
                <a:srgbClr val="66FF33"/>
              </a:solidFill>
            </a:ln>
            <a:effectLst/>
          </c:spPr>
          <c:invertIfNegative val="0"/>
          <c:cat>
            <c:numRef>
              <c:f>Sheet1!$A$2:$A$248</c:f>
              <c:numCache>
                <c:formatCode>mmm\-yy</c:formatCode>
                <c:ptCount val="247"/>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numCache>
            </c:numRef>
          </c:cat>
          <c:val>
            <c:numRef>
              <c:f>Sheet1!$C$2:$C$248</c:f>
              <c:numCache>
                <c:formatCode>General</c:formatCode>
                <c:ptCount val="2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c:v>
                </c:pt>
                <c:pt idx="145">
                  <c:v>6</c:v>
                </c:pt>
                <c:pt idx="146">
                  <c:v>6</c:v>
                </c:pt>
                <c:pt idx="147">
                  <c:v>3</c:v>
                </c:pt>
                <c:pt idx="148">
                  <c:v>9</c:v>
                </c:pt>
                <c:pt idx="149">
                  <c:v>8</c:v>
                </c:pt>
                <c:pt idx="150">
                  <c:v>8</c:v>
                </c:pt>
                <c:pt idx="151">
                  <c:v>10</c:v>
                </c:pt>
                <c:pt idx="152">
                  <c:v>14</c:v>
                </c:pt>
                <c:pt idx="153">
                  <c:v>10</c:v>
                </c:pt>
                <c:pt idx="154">
                  <c:v>0</c:v>
                </c:pt>
                <c:pt idx="155">
                  <c:v>6</c:v>
                </c:pt>
                <c:pt idx="156">
                  <c:v>2</c:v>
                </c:pt>
                <c:pt idx="157">
                  <c:v>2</c:v>
                </c:pt>
                <c:pt idx="158">
                  <c:v>11</c:v>
                </c:pt>
                <c:pt idx="159">
                  <c:v>11</c:v>
                </c:pt>
                <c:pt idx="160">
                  <c:v>9</c:v>
                </c:pt>
                <c:pt idx="161">
                  <c:v>10</c:v>
                </c:pt>
                <c:pt idx="162">
                  <c:v>11</c:v>
                </c:pt>
                <c:pt idx="163">
                  <c:v>9</c:v>
                </c:pt>
                <c:pt idx="164">
                  <c:v>12</c:v>
                </c:pt>
                <c:pt idx="165">
                  <c:v>4</c:v>
                </c:pt>
                <c:pt idx="166">
                  <c:v>4</c:v>
                </c:pt>
                <c:pt idx="167">
                  <c:v>9</c:v>
                </c:pt>
                <c:pt idx="168">
                  <c:v>8</c:v>
                </c:pt>
                <c:pt idx="169">
                  <c:v>6</c:v>
                </c:pt>
                <c:pt idx="170">
                  <c:v>6</c:v>
                </c:pt>
                <c:pt idx="171">
                  <c:v>5</c:v>
                </c:pt>
                <c:pt idx="172">
                  <c:v>8</c:v>
                </c:pt>
                <c:pt idx="173">
                  <c:v>10</c:v>
                </c:pt>
                <c:pt idx="174">
                  <c:v>6</c:v>
                </c:pt>
                <c:pt idx="175">
                  <c:v>0</c:v>
                </c:pt>
                <c:pt idx="176">
                  <c:v>1</c:v>
                </c:pt>
                <c:pt idx="177">
                  <c:v>4</c:v>
                </c:pt>
                <c:pt idx="178">
                  <c:v>4</c:v>
                </c:pt>
                <c:pt idx="179">
                  <c:v>3</c:v>
                </c:pt>
                <c:pt idx="180">
                  <c:v>0</c:v>
                </c:pt>
                <c:pt idx="181">
                  <c:v>0</c:v>
                </c:pt>
                <c:pt idx="182">
                  <c:v>0</c:v>
                </c:pt>
                <c:pt idx="183">
                  <c:v>0</c:v>
                </c:pt>
                <c:pt idx="184">
                  <c:v>0</c:v>
                </c:pt>
                <c:pt idx="185">
                  <c:v>0</c:v>
                </c:pt>
                <c:pt idx="186">
                  <c:v>10</c:v>
                </c:pt>
                <c:pt idx="187">
                  <c:v>7</c:v>
                </c:pt>
                <c:pt idx="188">
                  <c:v>0</c:v>
                </c:pt>
                <c:pt idx="189">
                  <c:v>8</c:v>
                </c:pt>
                <c:pt idx="190">
                  <c:v>0</c:v>
                </c:pt>
                <c:pt idx="191">
                  <c:v>12</c:v>
                </c:pt>
                <c:pt idx="192">
                  <c:v>9</c:v>
                </c:pt>
                <c:pt idx="193">
                  <c:v>1</c:v>
                </c:pt>
                <c:pt idx="194">
                  <c:v>1</c:v>
                </c:pt>
                <c:pt idx="195">
                  <c:v>1</c:v>
                </c:pt>
                <c:pt idx="196">
                  <c:v>0</c:v>
                </c:pt>
                <c:pt idx="197">
                  <c:v>0</c:v>
                </c:pt>
                <c:pt idx="198">
                  <c:v>2</c:v>
                </c:pt>
                <c:pt idx="199">
                  <c:v>3</c:v>
                </c:pt>
                <c:pt idx="200">
                  <c:v>5</c:v>
                </c:pt>
                <c:pt idx="201">
                  <c:v>2</c:v>
                </c:pt>
                <c:pt idx="202">
                  <c:v>1</c:v>
                </c:pt>
                <c:pt idx="203">
                  <c:v>6</c:v>
                </c:pt>
                <c:pt idx="204">
                  <c:v>8</c:v>
                </c:pt>
                <c:pt idx="205">
                  <c:v>7</c:v>
                </c:pt>
                <c:pt idx="206">
                  <c:v>5</c:v>
                </c:pt>
                <c:pt idx="207">
                  <c:v>12</c:v>
                </c:pt>
                <c:pt idx="208">
                  <c:v>7</c:v>
                </c:pt>
                <c:pt idx="209">
                  <c:v>7</c:v>
                </c:pt>
                <c:pt idx="210">
                  <c:v>2</c:v>
                </c:pt>
                <c:pt idx="211">
                  <c:v>5</c:v>
                </c:pt>
                <c:pt idx="212">
                  <c:v>2</c:v>
                </c:pt>
                <c:pt idx="213">
                  <c:v>11</c:v>
                </c:pt>
                <c:pt idx="214">
                  <c:v>7</c:v>
                </c:pt>
                <c:pt idx="215">
                  <c:v>8</c:v>
                </c:pt>
                <c:pt idx="216">
                  <c:v>14</c:v>
                </c:pt>
                <c:pt idx="217">
                  <c:v>12</c:v>
                </c:pt>
                <c:pt idx="218">
                  <c:v>18</c:v>
                </c:pt>
                <c:pt idx="219">
                  <c:v>7</c:v>
                </c:pt>
                <c:pt idx="220">
                  <c:v>23</c:v>
                </c:pt>
                <c:pt idx="221">
                  <c:v>18</c:v>
                </c:pt>
                <c:pt idx="222">
                  <c:v>10</c:v>
                </c:pt>
                <c:pt idx="223">
                  <c:v>20</c:v>
                </c:pt>
                <c:pt idx="224">
                  <c:v>19</c:v>
                </c:pt>
                <c:pt idx="225">
                  <c:v>26</c:v>
                </c:pt>
                <c:pt idx="226">
                  <c:v>20</c:v>
                </c:pt>
                <c:pt idx="227">
                  <c:v>32</c:v>
                </c:pt>
                <c:pt idx="228">
                  <c:v>25</c:v>
                </c:pt>
                <c:pt idx="229">
                  <c:v>10</c:v>
                </c:pt>
                <c:pt idx="230">
                  <c:v>17</c:v>
                </c:pt>
                <c:pt idx="231">
                  <c:v>26</c:v>
                </c:pt>
                <c:pt idx="232">
                  <c:v>12</c:v>
                </c:pt>
                <c:pt idx="233">
                  <c:v>21</c:v>
                </c:pt>
                <c:pt idx="234">
                  <c:v>29</c:v>
                </c:pt>
                <c:pt idx="235">
                  <c:v>25</c:v>
                </c:pt>
                <c:pt idx="236">
                  <c:v>22</c:v>
                </c:pt>
                <c:pt idx="237">
                  <c:v>20</c:v>
                </c:pt>
                <c:pt idx="238">
                  <c:v>17</c:v>
                </c:pt>
                <c:pt idx="239">
                  <c:v>17</c:v>
                </c:pt>
                <c:pt idx="240">
                  <c:v>14</c:v>
                </c:pt>
                <c:pt idx="241">
                  <c:v>14</c:v>
                </c:pt>
                <c:pt idx="242">
                  <c:v>14</c:v>
                </c:pt>
                <c:pt idx="243">
                  <c:v>12</c:v>
                </c:pt>
                <c:pt idx="244">
                  <c:v>12</c:v>
                </c:pt>
                <c:pt idx="245">
                  <c:v>14</c:v>
                </c:pt>
                <c:pt idx="246">
                  <c:v>42</c:v>
                </c:pt>
              </c:numCache>
            </c:numRef>
          </c:val>
          <c:extLst>
            <c:ext xmlns:c16="http://schemas.microsoft.com/office/drawing/2014/chart" uri="{C3380CC4-5D6E-409C-BE32-E72D297353CC}">
              <c16:uniqueId val="{00000001-5176-4D66-8289-825FFB2553D5}"/>
            </c:ext>
          </c:extLst>
        </c:ser>
        <c:ser>
          <c:idx val="3"/>
          <c:order val="2"/>
          <c:tx>
            <c:strRef>
              <c:f>Sheet1!$E$1</c:f>
              <c:strCache>
                <c:ptCount val="1"/>
                <c:pt idx="0">
                  <c:v>Multi-
Family</c:v>
                </c:pt>
              </c:strCache>
            </c:strRef>
          </c:tx>
          <c:spPr>
            <a:solidFill>
              <a:srgbClr val="0070C0"/>
            </a:solidFill>
            <a:ln>
              <a:solidFill>
                <a:srgbClr val="0070C0"/>
              </a:solidFill>
            </a:ln>
            <a:effectLst/>
          </c:spPr>
          <c:invertIfNegative val="0"/>
          <c:cat>
            <c:numRef>
              <c:f>Sheet1!$A$2:$A$248</c:f>
              <c:numCache>
                <c:formatCode>mmm\-yy</c:formatCode>
                <c:ptCount val="247"/>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numCache>
            </c:numRef>
          </c:cat>
          <c:val>
            <c:numRef>
              <c:f>Sheet1!$E$2:$E$248</c:f>
              <c:numCache>
                <c:formatCode>General</c:formatCode>
                <c:ptCount val="247"/>
                <c:pt idx="0">
                  <c:v>74</c:v>
                </c:pt>
                <c:pt idx="1">
                  <c:v>74</c:v>
                </c:pt>
                <c:pt idx="2">
                  <c:v>74</c:v>
                </c:pt>
                <c:pt idx="3">
                  <c:v>74</c:v>
                </c:pt>
                <c:pt idx="4">
                  <c:v>74</c:v>
                </c:pt>
                <c:pt idx="5">
                  <c:v>74</c:v>
                </c:pt>
                <c:pt idx="6">
                  <c:v>74</c:v>
                </c:pt>
                <c:pt idx="7">
                  <c:v>74</c:v>
                </c:pt>
                <c:pt idx="8">
                  <c:v>74</c:v>
                </c:pt>
                <c:pt idx="9">
                  <c:v>74</c:v>
                </c:pt>
                <c:pt idx="10">
                  <c:v>74</c:v>
                </c:pt>
                <c:pt idx="11">
                  <c:v>74</c:v>
                </c:pt>
                <c:pt idx="12">
                  <c:v>128</c:v>
                </c:pt>
                <c:pt idx="13">
                  <c:v>128</c:v>
                </c:pt>
                <c:pt idx="14">
                  <c:v>128</c:v>
                </c:pt>
                <c:pt idx="15">
                  <c:v>128</c:v>
                </c:pt>
                <c:pt idx="16">
                  <c:v>128</c:v>
                </c:pt>
                <c:pt idx="17">
                  <c:v>128</c:v>
                </c:pt>
                <c:pt idx="18">
                  <c:v>128</c:v>
                </c:pt>
                <c:pt idx="19">
                  <c:v>128</c:v>
                </c:pt>
                <c:pt idx="20">
                  <c:v>128</c:v>
                </c:pt>
                <c:pt idx="21">
                  <c:v>128</c:v>
                </c:pt>
                <c:pt idx="22">
                  <c:v>128</c:v>
                </c:pt>
                <c:pt idx="23">
                  <c:v>128</c:v>
                </c:pt>
                <c:pt idx="24">
                  <c:v>95</c:v>
                </c:pt>
                <c:pt idx="25">
                  <c:v>95</c:v>
                </c:pt>
                <c:pt idx="26">
                  <c:v>95</c:v>
                </c:pt>
                <c:pt idx="27">
                  <c:v>95</c:v>
                </c:pt>
                <c:pt idx="28">
                  <c:v>95</c:v>
                </c:pt>
                <c:pt idx="29">
                  <c:v>95</c:v>
                </c:pt>
                <c:pt idx="30">
                  <c:v>95</c:v>
                </c:pt>
                <c:pt idx="31">
                  <c:v>95</c:v>
                </c:pt>
                <c:pt idx="32">
                  <c:v>95</c:v>
                </c:pt>
                <c:pt idx="33">
                  <c:v>95</c:v>
                </c:pt>
                <c:pt idx="34">
                  <c:v>95</c:v>
                </c:pt>
                <c:pt idx="35">
                  <c:v>95</c:v>
                </c:pt>
                <c:pt idx="36">
                  <c:v>48</c:v>
                </c:pt>
                <c:pt idx="37">
                  <c:v>48</c:v>
                </c:pt>
                <c:pt idx="38">
                  <c:v>48</c:v>
                </c:pt>
                <c:pt idx="39">
                  <c:v>48</c:v>
                </c:pt>
                <c:pt idx="40">
                  <c:v>48</c:v>
                </c:pt>
                <c:pt idx="41">
                  <c:v>48</c:v>
                </c:pt>
                <c:pt idx="42">
                  <c:v>48</c:v>
                </c:pt>
                <c:pt idx="43">
                  <c:v>48</c:v>
                </c:pt>
                <c:pt idx="44">
                  <c:v>48</c:v>
                </c:pt>
                <c:pt idx="45">
                  <c:v>48</c:v>
                </c:pt>
                <c:pt idx="46">
                  <c:v>48</c:v>
                </c:pt>
                <c:pt idx="47">
                  <c:v>48</c:v>
                </c:pt>
                <c:pt idx="48">
                  <c:v>57</c:v>
                </c:pt>
                <c:pt idx="49">
                  <c:v>57</c:v>
                </c:pt>
                <c:pt idx="50">
                  <c:v>57</c:v>
                </c:pt>
                <c:pt idx="51">
                  <c:v>57</c:v>
                </c:pt>
                <c:pt idx="52">
                  <c:v>57</c:v>
                </c:pt>
                <c:pt idx="53">
                  <c:v>57</c:v>
                </c:pt>
                <c:pt idx="54">
                  <c:v>57</c:v>
                </c:pt>
                <c:pt idx="55">
                  <c:v>57</c:v>
                </c:pt>
                <c:pt idx="56">
                  <c:v>57</c:v>
                </c:pt>
                <c:pt idx="57">
                  <c:v>57</c:v>
                </c:pt>
                <c:pt idx="58">
                  <c:v>57</c:v>
                </c:pt>
                <c:pt idx="59">
                  <c:v>57</c:v>
                </c:pt>
                <c:pt idx="60">
                  <c:v>50</c:v>
                </c:pt>
                <c:pt idx="61">
                  <c:v>50</c:v>
                </c:pt>
                <c:pt idx="62">
                  <c:v>50</c:v>
                </c:pt>
                <c:pt idx="63">
                  <c:v>50</c:v>
                </c:pt>
                <c:pt idx="64">
                  <c:v>50</c:v>
                </c:pt>
                <c:pt idx="65">
                  <c:v>50</c:v>
                </c:pt>
                <c:pt idx="66">
                  <c:v>50</c:v>
                </c:pt>
                <c:pt idx="67">
                  <c:v>50</c:v>
                </c:pt>
                <c:pt idx="68">
                  <c:v>50</c:v>
                </c:pt>
                <c:pt idx="69">
                  <c:v>50</c:v>
                </c:pt>
                <c:pt idx="70">
                  <c:v>50</c:v>
                </c:pt>
                <c:pt idx="71">
                  <c:v>50</c:v>
                </c:pt>
                <c:pt idx="72">
                  <c:v>56</c:v>
                </c:pt>
                <c:pt idx="73">
                  <c:v>56</c:v>
                </c:pt>
                <c:pt idx="74">
                  <c:v>56</c:v>
                </c:pt>
                <c:pt idx="75">
                  <c:v>56</c:v>
                </c:pt>
                <c:pt idx="76">
                  <c:v>56</c:v>
                </c:pt>
                <c:pt idx="77">
                  <c:v>56</c:v>
                </c:pt>
                <c:pt idx="78">
                  <c:v>56</c:v>
                </c:pt>
                <c:pt idx="79">
                  <c:v>56</c:v>
                </c:pt>
                <c:pt idx="80">
                  <c:v>56</c:v>
                </c:pt>
                <c:pt idx="81">
                  <c:v>56</c:v>
                </c:pt>
                <c:pt idx="82">
                  <c:v>56</c:v>
                </c:pt>
                <c:pt idx="83">
                  <c:v>56</c:v>
                </c:pt>
                <c:pt idx="84">
                  <c:v>24</c:v>
                </c:pt>
                <c:pt idx="85">
                  <c:v>24</c:v>
                </c:pt>
                <c:pt idx="86">
                  <c:v>24</c:v>
                </c:pt>
                <c:pt idx="87">
                  <c:v>24</c:v>
                </c:pt>
                <c:pt idx="88">
                  <c:v>24</c:v>
                </c:pt>
                <c:pt idx="89">
                  <c:v>24</c:v>
                </c:pt>
                <c:pt idx="90">
                  <c:v>24</c:v>
                </c:pt>
                <c:pt idx="91">
                  <c:v>24</c:v>
                </c:pt>
                <c:pt idx="92">
                  <c:v>24</c:v>
                </c:pt>
                <c:pt idx="93">
                  <c:v>24</c:v>
                </c:pt>
                <c:pt idx="94">
                  <c:v>24</c:v>
                </c:pt>
                <c:pt idx="95">
                  <c:v>24</c:v>
                </c:pt>
                <c:pt idx="96">
                  <c:v>88</c:v>
                </c:pt>
                <c:pt idx="97">
                  <c:v>88</c:v>
                </c:pt>
                <c:pt idx="98">
                  <c:v>88</c:v>
                </c:pt>
                <c:pt idx="99">
                  <c:v>88</c:v>
                </c:pt>
                <c:pt idx="100">
                  <c:v>88</c:v>
                </c:pt>
                <c:pt idx="101">
                  <c:v>88</c:v>
                </c:pt>
                <c:pt idx="102">
                  <c:v>88</c:v>
                </c:pt>
                <c:pt idx="103">
                  <c:v>88</c:v>
                </c:pt>
                <c:pt idx="104">
                  <c:v>88</c:v>
                </c:pt>
                <c:pt idx="105">
                  <c:v>88</c:v>
                </c:pt>
                <c:pt idx="106">
                  <c:v>88</c:v>
                </c:pt>
                <c:pt idx="107">
                  <c:v>88</c:v>
                </c:pt>
                <c:pt idx="108">
                  <c:v>4</c:v>
                </c:pt>
                <c:pt idx="109">
                  <c:v>4</c:v>
                </c:pt>
                <c:pt idx="110">
                  <c:v>4</c:v>
                </c:pt>
                <c:pt idx="111">
                  <c:v>4</c:v>
                </c:pt>
                <c:pt idx="112">
                  <c:v>4</c:v>
                </c:pt>
                <c:pt idx="113">
                  <c:v>4</c:v>
                </c:pt>
                <c:pt idx="114">
                  <c:v>4</c:v>
                </c:pt>
                <c:pt idx="115">
                  <c:v>4</c:v>
                </c:pt>
                <c:pt idx="116">
                  <c:v>4</c:v>
                </c:pt>
                <c:pt idx="117">
                  <c:v>4</c:v>
                </c:pt>
                <c:pt idx="118">
                  <c:v>4</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14</c:v>
                </c:pt>
                <c:pt idx="133">
                  <c:v>14</c:v>
                </c:pt>
                <c:pt idx="134">
                  <c:v>14</c:v>
                </c:pt>
                <c:pt idx="135">
                  <c:v>14</c:v>
                </c:pt>
                <c:pt idx="136">
                  <c:v>14</c:v>
                </c:pt>
                <c:pt idx="137">
                  <c:v>14</c:v>
                </c:pt>
                <c:pt idx="138">
                  <c:v>14</c:v>
                </c:pt>
                <c:pt idx="139">
                  <c:v>14</c:v>
                </c:pt>
                <c:pt idx="140">
                  <c:v>14</c:v>
                </c:pt>
                <c:pt idx="141">
                  <c:v>14</c:v>
                </c:pt>
                <c:pt idx="142">
                  <c:v>14</c:v>
                </c:pt>
                <c:pt idx="143">
                  <c:v>14</c:v>
                </c:pt>
                <c:pt idx="144" formatCode="0">
                  <c:v>9</c:v>
                </c:pt>
                <c:pt idx="145" formatCode="0">
                  <c:v>9</c:v>
                </c:pt>
                <c:pt idx="146" formatCode="0">
                  <c:v>9</c:v>
                </c:pt>
                <c:pt idx="147" formatCode="0">
                  <c:v>9</c:v>
                </c:pt>
                <c:pt idx="148" formatCode="0">
                  <c:v>9</c:v>
                </c:pt>
                <c:pt idx="149" formatCode="0">
                  <c:v>9</c:v>
                </c:pt>
                <c:pt idx="150" formatCode="0">
                  <c:v>9</c:v>
                </c:pt>
                <c:pt idx="151" formatCode="0">
                  <c:v>9</c:v>
                </c:pt>
                <c:pt idx="152" formatCode="0">
                  <c:v>9</c:v>
                </c:pt>
                <c:pt idx="153" formatCode="0">
                  <c:v>9</c:v>
                </c:pt>
                <c:pt idx="154" formatCode="0">
                  <c:v>9</c:v>
                </c:pt>
                <c:pt idx="155" formatCode="0">
                  <c:v>9</c:v>
                </c:pt>
                <c:pt idx="156" formatCode="0">
                  <c:v>22.333333333333332</c:v>
                </c:pt>
                <c:pt idx="157" formatCode="0">
                  <c:v>22.333333333333332</c:v>
                </c:pt>
                <c:pt idx="158" formatCode="0">
                  <c:v>22.333333333333332</c:v>
                </c:pt>
                <c:pt idx="159" formatCode="0">
                  <c:v>22.333333333333332</c:v>
                </c:pt>
                <c:pt idx="160" formatCode="0">
                  <c:v>22.333333333333332</c:v>
                </c:pt>
                <c:pt idx="161" formatCode="0">
                  <c:v>22.333333333333332</c:v>
                </c:pt>
                <c:pt idx="162" formatCode="0">
                  <c:v>22.333333333333332</c:v>
                </c:pt>
                <c:pt idx="163" formatCode="0">
                  <c:v>22.333333333333332</c:v>
                </c:pt>
                <c:pt idx="164" formatCode="0">
                  <c:v>22.333333333333332</c:v>
                </c:pt>
                <c:pt idx="165" formatCode="0">
                  <c:v>22.333333333333332</c:v>
                </c:pt>
                <c:pt idx="166" formatCode="0">
                  <c:v>22.333333333333332</c:v>
                </c:pt>
                <c:pt idx="167" formatCode="0">
                  <c:v>22.333333333333332</c:v>
                </c:pt>
                <c:pt idx="168" formatCode="0">
                  <c:v>22.666666666666668</c:v>
                </c:pt>
                <c:pt idx="169" formatCode="0">
                  <c:v>22.666666666666668</c:v>
                </c:pt>
                <c:pt idx="170" formatCode="0">
                  <c:v>22.666666666666668</c:v>
                </c:pt>
                <c:pt idx="171" formatCode="0">
                  <c:v>22.666666666666668</c:v>
                </c:pt>
                <c:pt idx="172" formatCode="0">
                  <c:v>22.666666666666668</c:v>
                </c:pt>
                <c:pt idx="173" formatCode="0">
                  <c:v>22.666666666666668</c:v>
                </c:pt>
                <c:pt idx="174" formatCode="0">
                  <c:v>22.666666666666668</c:v>
                </c:pt>
                <c:pt idx="175" formatCode="0">
                  <c:v>22.666666666666668</c:v>
                </c:pt>
                <c:pt idx="176" formatCode="0">
                  <c:v>22.666666666666668</c:v>
                </c:pt>
                <c:pt idx="177" formatCode="0">
                  <c:v>22.666666666666668</c:v>
                </c:pt>
                <c:pt idx="178" formatCode="0">
                  <c:v>22.666666666666668</c:v>
                </c:pt>
                <c:pt idx="179" formatCode="0">
                  <c:v>22.666666666666668</c:v>
                </c:pt>
                <c:pt idx="180" formatCode="0">
                  <c:v>80.416666666666671</c:v>
                </c:pt>
                <c:pt idx="181" formatCode="0">
                  <c:v>80.416666666666671</c:v>
                </c:pt>
                <c:pt idx="182" formatCode="0">
                  <c:v>80.416666666666671</c:v>
                </c:pt>
                <c:pt idx="183" formatCode="0">
                  <c:v>80.416666666666671</c:v>
                </c:pt>
                <c:pt idx="184" formatCode="0">
                  <c:v>80.416666666666671</c:v>
                </c:pt>
                <c:pt idx="185" formatCode="0">
                  <c:v>80.416666666666671</c:v>
                </c:pt>
                <c:pt idx="186" formatCode="0">
                  <c:v>80.416666666666671</c:v>
                </c:pt>
                <c:pt idx="187" formatCode="0">
                  <c:v>80.416666666666671</c:v>
                </c:pt>
                <c:pt idx="188" formatCode="0">
                  <c:v>80.416666666666671</c:v>
                </c:pt>
                <c:pt idx="189" formatCode="0">
                  <c:v>80.416666666666671</c:v>
                </c:pt>
                <c:pt idx="190" formatCode="0">
                  <c:v>80.416666666666671</c:v>
                </c:pt>
                <c:pt idx="191" formatCode="0">
                  <c:v>80.416666666666671</c:v>
                </c:pt>
                <c:pt idx="192" formatCode="0">
                  <c:v>73.833333333333329</c:v>
                </c:pt>
                <c:pt idx="193" formatCode="0">
                  <c:v>73.833333333333329</c:v>
                </c:pt>
                <c:pt idx="194" formatCode="0">
                  <c:v>73.833333333333329</c:v>
                </c:pt>
                <c:pt idx="195" formatCode="0">
                  <c:v>73.833333333333329</c:v>
                </c:pt>
                <c:pt idx="196" formatCode="0">
                  <c:v>73.833333333333329</c:v>
                </c:pt>
                <c:pt idx="197" formatCode="0">
                  <c:v>73.833333333333329</c:v>
                </c:pt>
                <c:pt idx="198" formatCode="0">
                  <c:v>73.833333333333329</c:v>
                </c:pt>
                <c:pt idx="199" formatCode="0">
                  <c:v>73.833333333333329</c:v>
                </c:pt>
                <c:pt idx="200" formatCode="0">
                  <c:v>73.833333333333329</c:v>
                </c:pt>
                <c:pt idx="201" formatCode="0">
                  <c:v>73.833333333333329</c:v>
                </c:pt>
                <c:pt idx="202" formatCode="0">
                  <c:v>73.833333333333329</c:v>
                </c:pt>
                <c:pt idx="203" formatCode="0">
                  <c:v>73.833333333333329</c:v>
                </c:pt>
                <c:pt idx="204" formatCode="0">
                  <c:v>119.66666666666667</c:v>
                </c:pt>
                <c:pt idx="205" formatCode="0">
                  <c:v>119.66666666666667</c:v>
                </c:pt>
                <c:pt idx="206" formatCode="0">
                  <c:v>119.66666666666667</c:v>
                </c:pt>
                <c:pt idx="207" formatCode="0">
                  <c:v>119.66666666666667</c:v>
                </c:pt>
                <c:pt idx="208" formatCode="0">
                  <c:v>119.66666666666667</c:v>
                </c:pt>
                <c:pt idx="209" formatCode="0">
                  <c:v>119.66666666666667</c:v>
                </c:pt>
                <c:pt idx="210" formatCode="0">
                  <c:v>119.66666666666667</c:v>
                </c:pt>
                <c:pt idx="211" formatCode="0">
                  <c:v>119.66666666666667</c:v>
                </c:pt>
                <c:pt idx="212" formatCode="0">
                  <c:v>119.66666666666667</c:v>
                </c:pt>
                <c:pt idx="213" formatCode="0">
                  <c:v>119.66666666666667</c:v>
                </c:pt>
                <c:pt idx="214" formatCode="0">
                  <c:v>119.66666666666667</c:v>
                </c:pt>
                <c:pt idx="215" formatCode="0">
                  <c:v>119.66666666666667</c:v>
                </c:pt>
                <c:pt idx="216" formatCode="0">
                  <c:v>125.25</c:v>
                </c:pt>
                <c:pt idx="217" formatCode="0">
                  <c:v>125.25</c:v>
                </c:pt>
                <c:pt idx="218" formatCode="0">
                  <c:v>125.25</c:v>
                </c:pt>
                <c:pt idx="219" formatCode="0">
                  <c:v>125.25</c:v>
                </c:pt>
                <c:pt idx="220" formatCode="0">
                  <c:v>125.25</c:v>
                </c:pt>
                <c:pt idx="221" formatCode="0">
                  <c:v>125.25</c:v>
                </c:pt>
                <c:pt idx="222" formatCode="0">
                  <c:v>125.25</c:v>
                </c:pt>
                <c:pt idx="223" formatCode="0">
                  <c:v>125.25</c:v>
                </c:pt>
                <c:pt idx="224" formatCode="0">
                  <c:v>125.25</c:v>
                </c:pt>
                <c:pt idx="225" formatCode="0">
                  <c:v>125.25</c:v>
                </c:pt>
                <c:pt idx="226" formatCode="0">
                  <c:v>125.25</c:v>
                </c:pt>
                <c:pt idx="227" formatCode="0">
                  <c:v>125.25</c:v>
                </c:pt>
                <c:pt idx="228" formatCode="0">
                  <c:v>251.16666666666666</c:v>
                </c:pt>
                <c:pt idx="229" formatCode="0">
                  <c:v>251.16666666666666</c:v>
                </c:pt>
                <c:pt idx="230" formatCode="0">
                  <c:v>251.16666666666666</c:v>
                </c:pt>
                <c:pt idx="231" formatCode="0">
                  <c:v>251.16666666666666</c:v>
                </c:pt>
                <c:pt idx="232" formatCode="0">
                  <c:v>251.16666666666666</c:v>
                </c:pt>
                <c:pt idx="233" formatCode="0">
                  <c:v>251.16666666666666</c:v>
                </c:pt>
                <c:pt idx="234" formatCode="0">
                  <c:v>251.16666666666666</c:v>
                </c:pt>
                <c:pt idx="235" formatCode="0">
                  <c:v>251.16666666666666</c:v>
                </c:pt>
                <c:pt idx="236" formatCode="0">
                  <c:v>251.16666666666666</c:v>
                </c:pt>
                <c:pt idx="237" formatCode="0">
                  <c:v>251.16666666666666</c:v>
                </c:pt>
                <c:pt idx="238" formatCode="0">
                  <c:v>251.16666666666666</c:v>
                </c:pt>
                <c:pt idx="239" formatCode="0">
                  <c:v>251.16666666666666</c:v>
                </c:pt>
                <c:pt idx="240" formatCode="0">
                  <c:v>374</c:v>
                </c:pt>
                <c:pt idx="241" formatCode="0">
                  <c:v>374</c:v>
                </c:pt>
                <c:pt idx="242" formatCode="0">
                  <c:v>374</c:v>
                </c:pt>
                <c:pt idx="243" formatCode="0">
                  <c:v>374</c:v>
                </c:pt>
                <c:pt idx="244" formatCode="0">
                  <c:v>553</c:v>
                </c:pt>
                <c:pt idx="245" formatCode="0">
                  <c:v>553</c:v>
                </c:pt>
                <c:pt idx="246" formatCode="0">
                  <c:v>553</c:v>
                </c:pt>
              </c:numCache>
            </c:numRef>
          </c:val>
          <c:extLst>
            <c:ext xmlns:c16="http://schemas.microsoft.com/office/drawing/2014/chart" uri="{C3380CC4-5D6E-409C-BE32-E72D297353CC}">
              <c16:uniqueId val="{00000004-5176-4D66-8289-825FFB2553D5}"/>
            </c:ext>
          </c:extLst>
        </c:ser>
        <c:dLbls>
          <c:showLegendKey val="0"/>
          <c:showVal val="0"/>
          <c:showCatName val="0"/>
          <c:showSerName val="0"/>
          <c:showPercent val="0"/>
          <c:showBubbleSize val="0"/>
        </c:dLbls>
        <c:gapWidth val="26"/>
        <c:overlap val="100"/>
        <c:axId val="967675024"/>
        <c:axId val="967682896"/>
      </c:barChart>
      <c:dateAx>
        <c:axId val="9676750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940000" spcFirstLastPara="1" vertOverflow="ellipsis" wrap="square" anchor="ctr" anchorCtr="1"/>
          <a:lstStyle/>
          <a:p>
            <a:pPr>
              <a:defRPr sz="2000" b="1" i="0" u="none" strike="noStrike" kern="1200" baseline="28000">
                <a:solidFill>
                  <a:schemeClr val="tx1"/>
                </a:solidFill>
                <a:latin typeface="+mn-lt"/>
                <a:ea typeface="+mn-ea"/>
                <a:cs typeface="+mn-cs"/>
              </a:defRPr>
            </a:pPr>
            <a:endParaRPr lang="en-US"/>
          </a:p>
        </c:txPr>
        <c:crossAx val="967682896"/>
        <c:crosses val="autoZero"/>
        <c:auto val="1"/>
        <c:lblOffset val="100"/>
        <c:baseTimeUnit val="months"/>
      </c:dateAx>
      <c:valAx>
        <c:axId val="967682896"/>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96767502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B8330-0E37-47A0-B6E4-4AD10B01D9A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5596B04-B0B2-4641-9FCD-76B3DFE6A372}">
      <dgm:prSet custT="1"/>
      <dgm:spPr/>
      <dgm:t>
        <a:bodyPr/>
        <a:lstStyle/>
        <a:p>
          <a:r>
            <a:rPr lang="en-US" sz="2800" b="1" dirty="0"/>
            <a:t>1 Company Relocation</a:t>
          </a:r>
          <a:endParaRPr lang="en-US" sz="2800" dirty="0"/>
        </a:p>
      </dgm:t>
    </dgm:pt>
    <dgm:pt modelId="{602A1901-D470-4EAB-A812-C36EB8298D63}" type="parTrans" cxnId="{CF97B7C5-F43F-4A85-880B-7855F55A715E}">
      <dgm:prSet/>
      <dgm:spPr/>
      <dgm:t>
        <a:bodyPr/>
        <a:lstStyle/>
        <a:p>
          <a:endParaRPr lang="en-US"/>
        </a:p>
      </dgm:t>
    </dgm:pt>
    <dgm:pt modelId="{428C7DA6-A1D9-4EAA-8922-F197B0F72493}" type="sibTrans" cxnId="{CF97B7C5-F43F-4A85-880B-7855F55A715E}">
      <dgm:prSet/>
      <dgm:spPr/>
      <dgm:t>
        <a:bodyPr/>
        <a:lstStyle/>
        <a:p>
          <a:endParaRPr lang="en-US"/>
        </a:p>
      </dgm:t>
    </dgm:pt>
    <dgm:pt modelId="{79562B72-B6CC-43EC-BE55-D4CCE96D2A31}">
      <dgm:prSet custT="1"/>
      <dgm:spPr/>
      <dgm:t>
        <a:bodyPr/>
        <a:lstStyle/>
        <a:p>
          <a:r>
            <a:rPr lang="en-US" sz="3200" b="1" dirty="0"/>
            <a:t>400 New Jobs Added</a:t>
          </a:r>
          <a:endParaRPr lang="en-US" sz="3200" dirty="0"/>
        </a:p>
      </dgm:t>
    </dgm:pt>
    <dgm:pt modelId="{8AFEFE22-F788-47A6-A3D5-85946BD5BF22}" type="parTrans" cxnId="{90B0678B-05DB-4B57-8BB8-CD7EAF354666}">
      <dgm:prSet/>
      <dgm:spPr/>
      <dgm:t>
        <a:bodyPr/>
        <a:lstStyle/>
        <a:p>
          <a:endParaRPr lang="en-US"/>
        </a:p>
      </dgm:t>
    </dgm:pt>
    <dgm:pt modelId="{9330A177-5B65-46F8-ADE6-04B464CF9699}" type="sibTrans" cxnId="{90B0678B-05DB-4B57-8BB8-CD7EAF354666}">
      <dgm:prSet/>
      <dgm:spPr/>
      <dgm:t>
        <a:bodyPr/>
        <a:lstStyle/>
        <a:p>
          <a:endParaRPr lang="en-US"/>
        </a:p>
      </dgm:t>
    </dgm:pt>
    <dgm:pt modelId="{F067B64B-4D99-44C5-AB43-CDCB6C69969D}">
      <dgm:prSet custT="1"/>
      <dgm:spPr/>
      <dgm:t>
        <a:bodyPr/>
        <a:lstStyle/>
        <a:p>
          <a:r>
            <a:rPr lang="en-US" sz="3200" b="1" u="sng" dirty="0">
              <a:solidFill>
                <a:srgbClr val="A50021"/>
              </a:solidFill>
            </a:rPr>
            <a:t>Record</a:t>
          </a:r>
          <a:r>
            <a:rPr lang="en-US" sz="3200" b="1" dirty="0"/>
            <a:t> 42 New Leads &amp; Projects</a:t>
          </a:r>
          <a:endParaRPr lang="en-US" sz="3200" dirty="0"/>
        </a:p>
      </dgm:t>
    </dgm:pt>
    <dgm:pt modelId="{9116057C-6995-4A71-9DF2-84A3C3DB0E88}" type="parTrans" cxnId="{386BE56E-7EEB-41ED-8F1F-85B1037A715A}">
      <dgm:prSet/>
      <dgm:spPr/>
      <dgm:t>
        <a:bodyPr/>
        <a:lstStyle/>
        <a:p>
          <a:endParaRPr lang="en-US"/>
        </a:p>
      </dgm:t>
    </dgm:pt>
    <dgm:pt modelId="{6870D5E3-5319-4676-9000-79EA287B9F27}" type="sibTrans" cxnId="{386BE56E-7EEB-41ED-8F1F-85B1037A715A}">
      <dgm:prSet/>
      <dgm:spPr/>
      <dgm:t>
        <a:bodyPr/>
        <a:lstStyle/>
        <a:p>
          <a:endParaRPr lang="en-US"/>
        </a:p>
      </dgm:t>
    </dgm:pt>
    <dgm:pt modelId="{EAC8175F-7656-4A30-AF0E-847493AA82AA}">
      <dgm:prSet custT="1"/>
      <dgm:spPr/>
      <dgm:t>
        <a:bodyPr/>
        <a:lstStyle/>
        <a:p>
          <a:r>
            <a:rPr lang="en-US" sz="3200" b="1" dirty="0"/>
            <a:t>6 Site Visits</a:t>
          </a:r>
          <a:endParaRPr lang="en-US" sz="3200" dirty="0"/>
        </a:p>
      </dgm:t>
    </dgm:pt>
    <dgm:pt modelId="{5C3BC343-B0B9-47D0-8514-D747844BB81E}" type="parTrans" cxnId="{00A8B34B-92B6-4EF9-9D40-7B49F6DE09F8}">
      <dgm:prSet/>
      <dgm:spPr/>
      <dgm:t>
        <a:bodyPr/>
        <a:lstStyle/>
        <a:p>
          <a:endParaRPr lang="en-US"/>
        </a:p>
      </dgm:t>
    </dgm:pt>
    <dgm:pt modelId="{DAEF4647-B0C6-4474-918E-668AB80083EE}" type="sibTrans" cxnId="{00A8B34B-92B6-4EF9-9D40-7B49F6DE09F8}">
      <dgm:prSet/>
      <dgm:spPr/>
      <dgm:t>
        <a:bodyPr/>
        <a:lstStyle/>
        <a:p>
          <a:endParaRPr lang="en-US"/>
        </a:p>
      </dgm:t>
    </dgm:pt>
    <dgm:pt modelId="{EFFD916A-53E4-4DAE-A12F-5F66F97C4E7C}" type="pres">
      <dgm:prSet presAssocID="{945B8330-0E37-47A0-B6E4-4AD10B01D9A0}" presName="root" presStyleCnt="0">
        <dgm:presLayoutVars>
          <dgm:dir/>
          <dgm:resizeHandles val="exact"/>
        </dgm:presLayoutVars>
      </dgm:prSet>
      <dgm:spPr/>
    </dgm:pt>
    <dgm:pt modelId="{B110D83E-20E7-43BA-91BC-041F5ED729C1}" type="pres">
      <dgm:prSet presAssocID="{55596B04-B0B2-4641-9FCD-76B3DFE6A372}" presName="compNode" presStyleCnt="0"/>
      <dgm:spPr/>
    </dgm:pt>
    <dgm:pt modelId="{7B8EBCCD-F4EA-4E81-8957-FB8892ADAF55}" type="pres">
      <dgm:prSet presAssocID="{55596B04-B0B2-4641-9FCD-76B3DFE6A372}" presName="bgRect" presStyleLbl="bgShp" presStyleIdx="0" presStyleCnt="4"/>
      <dgm:spPr>
        <a:ln>
          <a:solidFill>
            <a:schemeClr val="tx1"/>
          </a:solidFill>
        </a:ln>
      </dgm:spPr>
    </dgm:pt>
    <dgm:pt modelId="{398702E4-AAA0-498D-BE3A-5DE37C96F33E}" type="pres">
      <dgm:prSet presAssocID="{55596B04-B0B2-4641-9FCD-76B3DFE6A372}"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ilding"/>
        </a:ext>
      </dgm:extLst>
    </dgm:pt>
    <dgm:pt modelId="{7A75C2D3-77D5-4B55-A9D8-DBC9BB0561CF}" type="pres">
      <dgm:prSet presAssocID="{55596B04-B0B2-4641-9FCD-76B3DFE6A372}" presName="spaceRect" presStyleCnt="0"/>
      <dgm:spPr/>
    </dgm:pt>
    <dgm:pt modelId="{CBB16322-A78D-467F-B57B-BB02D4D1B39E}" type="pres">
      <dgm:prSet presAssocID="{55596B04-B0B2-4641-9FCD-76B3DFE6A372}" presName="parTx" presStyleLbl="revTx" presStyleIdx="0" presStyleCnt="4">
        <dgm:presLayoutVars>
          <dgm:chMax val="0"/>
          <dgm:chPref val="0"/>
        </dgm:presLayoutVars>
      </dgm:prSet>
      <dgm:spPr/>
    </dgm:pt>
    <dgm:pt modelId="{20A11D58-FF67-4F69-B00E-AE29FDF43A5F}" type="pres">
      <dgm:prSet presAssocID="{428C7DA6-A1D9-4EAA-8922-F197B0F72493}" presName="sibTrans" presStyleCnt="0"/>
      <dgm:spPr/>
    </dgm:pt>
    <dgm:pt modelId="{E8AFAF1C-2C2C-482E-A021-6D797823FB29}" type="pres">
      <dgm:prSet presAssocID="{79562B72-B6CC-43EC-BE55-D4CCE96D2A31}" presName="compNode" presStyleCnt="0"/>
      <dgm:spPr/>
    </dgm:pt>
    <dgm:pt modelId="{3BCB1BFE-489B-45C9-B68F-4A023D56F2B1}" type="pres">
      <dgm:prSet presAssocID="{79562B72-B6CC-43EC-BE55-D4CCE96D2A31}" presName="bgRect" presStyleLbl="bgShp" presStyleIdx="1" presStyleCnt="4"/>
      <dgm:spPr>
        <a:ln>
          <a:solidFill>
            <a:schemeClr val="tx1"/>
          </a:solidFill>
        </a:ln>
      </dgm:spPr>
    </dgm:pt>
    <dgm:pt modelId="{EBB64602-1A7F-471B-A30D-291D43B492F2}" type="pres">
      <dgm:prSet presAssocID="{79562B72-B6CC-43EC-BE55-D4CCE96D2A31}"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55B7E1BD-1BE2-4F2C-87E9-7C7AF6AE13D3}" type="pres">
      <dgm:prSet presAssocID="{79562B72-B6CC-43EC-BE55-D4CCE96D2A31}" presName="spaceRect" presStyleCnt="0"/>
      <dgm:spPr/>
    </dgm:pt>
    <dgm:pt modelId="{6BC1B923-75F7-4D2B-B51C-011D66D4D45F}" type="pres">
      <dgm:prSet presAssocID="{79562B72-B6CC-43EC-BE55-D4CCE96D2A31}" presName="parTx" presStyleLbl="revTx" presStyleIdx="1" presStyleCnt="4">
        <dgm:presLayoutVars>
          <dgm:chMax val="0"/>
          <dgm:chPref val="0"/>
        </dgm:presLayoutVars>
      </dgm:prSet>
      <dgm:spPr/>
    </dgm:pt>
    <dgm:pt modelId="{AF3895E1-3EA8-4F24-8D6D-E3332C7A76F7}" type="pres">
      <dgm:prSet presAssocID="{9330A177-5B65-46F8-ADE6-04B464CF9699}" presName="sibTrans" presStyleCnt="0"/>
      <dgm:spPr/>
    </dgm:pt>
    <dgm:pt modelId="{D1283765-DD62-4518-BC76-9B0C78FB4BFD}" type="pres">
      <dgm:prSet presAssocID="{F067B64B-4D99-44C5-AB43-CDCB6C69969D}" presName="compNode" presStyleCnt="0"/>
      <dgm:spPr/>
    </dgm:pt>
    <dgm:pt modelId="{7BD48F28-585C-40BA-B5F2-F0C8E4DEA0CA}" type="pres">
      <dgm:prSet presAssocID="{F067B64B-4D99-44C5-AB43-CDCB6C69969D}" presName="bgRect" presStyleLbl="bgShp" presStyleIdx="2" presStyleCnt="4"/>
      <dgm:spPr>
        <a:ln>
          <a:solidFill>
            <a:schemeClr val="tx1"/>
          </a:solidFill>
        </a:ln>
      </dgm:spPr>
    </dgm:pt>
    <dgm:pt modelId="{3BE33288-6AAF-4F03-9B25-17BE3F5CCECD}" type="pres">
      <dgm:prSet presAssocID="{F067B64B-4D99-44C5-AB43-CDCB6C69969D}"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D87971ED-D8DB-40D6-8EA6-EC1B84F7EB8E}" type="pres">
      <dgm:prSet presAssocID="{F067B64B-4D99-44C5-AB43-CDCB6C69969D}" presName="spaceRect" presStyleCnt="0"/>
      <dgm:spPr/>
    </dgm:pt>
    <dgm:pt modelId="{03565217-37F5-4076-A316-F2D77EB67F34}" type="pres">
      <dgm:prSet presAssocID="{F067B64B-4D99-44C5-AB43-CDCB6C69969D}" presName="parTx" presStyleLbl="revTx" presStyleIdx="2" presStyleCnt="4" custScaleX="125281" custLinFactNeighborX="9436" custLinFactNeighborY="-2401">
        <dgm:presLayoutVars>
          <dgm:chMax val="0"/>
          <dgm:chPref val="0"/>
        </dgm:presLayoutVars>
      </dgm:prSet>
      <dgm:spPr/>
    </dgm:pt>
    <dgm:pt modelId="{7AACEBC5-A5EF-444C-A42A-3077CCEDF5FA}" type="pres">
      <dgm:prSet presAssocID="{6870D5E3-5319-4676-9000-79EA287B9F27}" presName="sibTrans" presStyleCnt="0"/>
      <dgm:spPr/>
    </dgm:pt>
    <dgm:pt modelId="{63A15313-3988-47E5-A098-48C9A259621E}" type="pres">
      <dgm:prSet presAssocID="{EAC8175F-7656-4A30-AF0E-847493AA82AA}" presName="compNode" presStyleCnt="0"/>
      <dgm:spPr/>
    </dgm:pt>
    <dgm:pt modelId="{E46307E4-F766-490B-BB7D-7AC2FF5A8969}" type="pres">
      <dgm:prSet presAssocID="{EAC8175F-7656-4A30-AF0E-847493AA82AA}" presName="bgRect" presStyleLbl="bgShp" presStyleIdx="3" presStyleCnt="4"/>
      <dgm:spPr>
        <a:ln>
          <a:solidFill>
            <a:schemeClr val="tx1"/>
          </a:solidFill>
        </a:ln>
      </dgm:spPr>
    </dgm:pt>
    <dgm:pt modelId="{95F977C6-81B3-4F8E-BF17-1C312DDB240A}" type="pres">
      <dgm:prSet presAssocID="{EAC8175F-7656-4A30-AF0E-847493AA82AA}"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475E03AD-E39F-421C-8AF8-1CE99499AC50}" type="pres">
      <dgm:prSet presAssocID="{EAC8175F-7656-4A30-AF0E-847493AA82AA}" presName="spaceRect" presStyleCnt="0"/>
      <dgm:spPr/>
    </dgm:pt>
    <dgm:pt modelId="{5DE0173E-BE8B-4E23-A70C-BBD49C126021}" type="pres">
      <dgm:prSet presAssocID="{EAC8175F-7656-4A30-AF0E-847493AA82AA}" presName="parTx" presStyleLbl="revTx" presStyleIdx="3" presStyleCnt="4">
        <dgm:presLayoutVars>
          <dgm:chMax val="0"/>
          <dgm:chPref val="0"/>
        </dgm:presLayoutVars>
      </dgm:prSet>
      <dgm:spPr/>
    </dgm:pt>
  </dgm:ptLst>
  <dgm:cxnLst>
    <dgm:cxn modelId="{16013906-211C-4D41-B5B8-1824BA059CCB}" type="presOf" srcId="{945B8330-0E37-47A0-B6E4-4AD10B01D9A0}" destId="{EFFD916A-53E4-4DAE-A12F-5F66F97C4E7C}" srcOrd="0" destOrd="0" presId="urn:microsoft.com/office/officeart/2018/2/layout/IconVerticalSolidList"/>
    <dgm:cxn modelId="{00A8B34B-92B6-4EF9-9D40-7B49F6DE09F8}" srcId="{945B8330-0E37-47A0-B6E4-4AD10B01D9A0}" destId="{EAC8175F-7656-4A30-AF0E-847493AA82AA}" srcOrd="3" destOrd="0" parTransId="{5C3BC343-B0B9-47D0-8514-D747844BB81E}" sibTransId="{DAEF4647-B0C6-4474-918E-668AB80083EE}"/>
    <dgm:cxn modelId="{5EDCD04B-FB4E-4F33-B3AE-798B42F85AF6}" type="presOf" srcId="{55596B04-B0B2-4641-9FCD-76B3DFE6A372}" destId="{CBB16322-A78D-467F-B57B-BB02D4D1B39E}" srcOrd="0" destOrd="0" presId="urn:microsoft.com/office/officeart/2018/2/layout/IconVerticalSolidList"/>
    <dgm:cxn modelId="{3AE66554-D830-4DF4-A631-17EF32382DE0}" type="presOf" srcId="{EAC8175F-7656-4A30-AF0E-847493AA82AA}" destId="{5DE0173E-BE8B-4E23-A70C-BBD49C126021}" srcOrd="0" destOrd="0" presId="urn:microsoft.com/office/officeart/2018/2/layout/IconVerticalSolidList"/>
    <dgm:cxn modelId="{386BE56E-7EEB-41ED-8F1F-85B1037A715A}" srcId="{945B8330-0E37-47A0-B6E4-4AD10B01D9A0}" destId="{F067B64B-4D99-44C5-AB43-CDCB6C69969D}" srcOrd="2" destOrd="0" parTransId="{9116057C-6995-4A71-9DF2-84A3C3DB0E88}" sibTransId="{6870D5E3-5319-4676-9000-79EA287B9F27}"/>
    <dgm:cxn modelId="{8EFF8D7A-0460-4892-A59C-5CA8B256F057}" type="presOf" srcId="{F067B64B-4D99-44C5-AB43-CDCB6C69969D}" destId="{03565217-37F5-4076-A316-F2D77EB67F34}" srcOrd="0" destOrd="0" presId="urn:microsoft.com/office/officeart/2018/2/layout/IconVerticalSolidList"/>
    <dgm:cxn modelId="{90B0678B-05DB-4B57-8BB8-CD7EAF354666}" srcId="{945B8330-0E37-47A0-B6E4-4AD10B01D9A0}" destId="{79562B72-B6CC-43EC-BE55-D4CCE96D2A31}" srcOrd="1" destOrd="0" parTransId="{8AFEFE22-F788-47A6-A3D5-85946BD5BF22}" sibTransId="{9330A177-5B65-46F8-ADE6-04B464CF9699}"/>
    <dgm:cxn modelId="{CF97B7C5-F43F-4A85-880B-7855F55A715E}" srcId="{945B8330-0E37-47A0-B6E4-4AD10B01D9A0}" destId="{55596B04-B0B2-4641-9FCD-76B3DFE6A372}" srcOrd="0" destOrd="0" parTransId="{602A1901-D470-4EAB-A812-C36EB8298D63}" sibTransId="{428C7DA6-A1D9-4EAA-8922-F197B0F72493}"/>
    <dgm:cxn modelId="{924EBED7-5F0F-4DE9-822B-E706F6CC59AF}" type="presOf" srcId="{79562B72-B6CC-43EC-BE55-D4CCE96D2A31}" destId="{6BC1B923-75F7-4D2B-B51C-011D66D4D45F}" srcOrd="0" destOrd="0" presId="urn:microsoft.com/office/officeart/2018/2/layout/IconVerticalSolidList"/>
    <dgm:cxn modelId="{FCB129C3-40E7-42EE-B84F-23E9BB5F1BC9}" type="presParOf" srcId="{EFFD916A-53E4-4DAE-A12F-5F66F97C4E7C}" destId="{B110D83E-20E7-43BA-91BC-041F5ED729C1}" srcOrd="0" destOrd="0" presId="urn:microsoft.com/office/officeart/2018/2/layout/IconVerticalSolidList"/>
    <dgm:cxn modelId="{7026E32E-8287-4053-98BE-641DDA8BDD65}" type="presParOf" srcId="{B110D83E-20E7-43BA-91BC-041F5ED729C1}" destId="{7B8EBCCD-F4EA-4E81-8957-FB8892ADAF55}" srcOrd="0" destOrd="0" presId="urn:microsoft.com/office/officeart/2018/2/layout/IconVerticalSolidList"/>
    <dgm:cxn modelId="{387B6795-4D6B-4DA1-8FDC-375C15FC02B7}" type="presParOf" srcId="{B110D83E-20E7-43BA-91BC-041F5ED729C1}" destId="{398702E4-AAA0-498D-BE3A-5DE37C96F33E}" srcOrd="1" destOrd="0" presId="urn:microsoft.com/office/officeart/2018/2/layout/IconVerticalSolidList"/>
    <dgm:cxn modelId="{66958A12-1676-4CC8-B90B-29919C694103}" type="presParOf" srcId="{B110D83E-20E7-43BA-91BC-041F5ED729C1}" destId="{7A75C2D3-77D5-4B55-A9D8-DBC9BB0561CF}" srcOrd="2" destOrd="0" presId="urn:microsoft.com/office/officeart/2018/2/layout/IconVerticalSolidList"/>
    <dgm:cxn modelId="{5CFF50D0-26C7-43B1-88EB-9D882809436D}" type="presParOf" srcId="{B110D83E-20E7-43BA-91BC-041F5ED729C1}" destId="{CBB16322-A78D-467F-B57B-BB02D4D1B39E}" srcOrd="3" destOrd="0" presId="urn:microsoft.com/office/officeart/2018/2/layout/IconVerticalSolidList"/>
    <dgm:cxn modelId="{C4EA435E-D8EF-4CE4-B84A-75D0BED70CE2}" type="presParOf" srcId="{EFFD916A-53E4-4DAE-A12F-5F66F97C4E7C}" destId="{20A11D58-FF67-4F69-B00E-AE29FDF43A5F}" srcOrd="1" destOrd="0" presId="urn:microsoft.com/office/officeart/2018/2/layout/IconVerticalSolidList"/>
    <dgm:cxn modelId="{5257A6BD-BE75-4BF4-8C79-355B9115AE9B}" type="presParOf" srcId="{EFFD916A-53E4-4DAE-A12F-5F66F97C4E7C}" destId="{E8AFAF1C-2C2C-482E-A021-6D797823FB29}" srcOrd="2" destOrd="0" presId="urn:microsoft.com/office/officeart/2018/2/layout/IconVerticalSolidList"/>
    <dgm:cxn modelId="{E2B4A5EA-C214-4DC7-9195-12DCE8BC5458}" type="presParOf" srcId="{E8AFAF1C-2C2C-482E-A021-6D797823FB29}" destId="{3BCB1BFE-489B-45C9-B68F-4A023D56F2B1}" srcOrd="0" destOrd="0" presId="urn:microsoft.com/office/officeart/2018/2/layout/IconVerticalSolidList"/>
    <dgm:cxn modelId="{DC905D6C-57F4-4462-8236-51E62FA85326}" type="presParOf" srcId="{E8AFAF1C-2C2C-482E-A021-6D797823FB29}" destId="{EBB64602-1A7F-471B-A30D-291D43B492F2}" srcOrd="1" destOrd="0" presId="urn:microsoft.com/office/officeart/2018/2/layout/IconVerticalSolidList"/>
    <dgm:cxn modelId="{F4044159-8D7B-492C-8A53-19617196BBB4}" type="presParOf" srcId="{E8AFAF1C-2C2C-482E-A021-6D797823FB29}" destId="{55B7E1BD-1BE2-4F2C-87E9-7C7AF6AE13D3}" srcOrd="2" destOrd="0" presId="urn:microsoft.com/office/officeart/2018/2/layout/IconVerticalSolidList"/>
    <dgm:cxn modelId="{7B0E8A60-71BF-487F-9BE6-8DA25F004FE5}" type="presParOf" srcId="{E8AFAF1C-2C2C-482E-A021-6D797823FB29}" destId="{6BC1B923-75F7-4D2B-B51C-011D66D4D45F}" srcOrd="3" destOrd="0" presId="urn:microsoft.com/office/officeart/2018/2/layout/IconVerticalSolidList"/>
    <dgm:cxn modelId="{60D577C9-6EA9-42BD-8462-2ADE5D9F64DB}" type="presParOf" srcId="{EFFD916A-53E4-4DAE-A12F-5F66F97C4E7C}" destId="{AF3895E1-3EA8-4F24-8D6D-E3332C7A76F7}" srcOrd="3" destOrd="0" presId="urn:microsoft.com/office/officeart/2018/2/layout/IconVerticalSolidList"/>
    <dgm:cxn modelId="{A0AF6D88-0851-4D3C-9A5D-97E5465DCAD8}" type="presParOf" srcId="{EFFD916A-53E4-4DAE-A12F-5F66F97C4E7C}" destId="{D1283765-DD62-4518-BC76-9B0C78FB4BFD}" srcOrd="4" destOrd="0" presId="urn:microsoft.com/office/officeart/2018/2/layout/IconVerticalSolidList"/>
    <dgm:cxn modelId="{20D4EBE7-F074-45E8-B09E-8C05CD06187D}" type="presParOf" srcId="{D1283765-DD62-4518-BC76-9B0C78FB4BFD}" destId="{7BD48F28-585C-40BA-B5F2-F0C8E4DEA0CA}" srcOrd="0" destOrd="0" presId="urn:microsoft.com/office/officeart/2018/2/layout/IconVerticalSolidList"/>
    <dgm:cxn modelId="{9BBD4E70-A590-4B2B-A7D1-8FFE130A4EE3}" type="presParOf" srcId="{D1283765-DD62-4518-BC76-9B0C78FB4BFD}" destId="{3BE33288-6AAF-4F03-9B25-17BE3F5CCECD}" srcOrd="1" destOrd="0" presId="urn:microsoft.com/office/officeart/2018/2/layout/IconVerticalSolidList"/>
    <dgm:cxn modelId="{FF525C37-6570-41AC-A346-33B049CA91FF}" type="presParOf" srcId="{D1283765-DD62-4518-BC76-9B0C78FB4BFD}" destId="{D87971ED-D8DB-40D6-8EA6-EC1B84F7EB8E}" srcOrd="2" destOrd="0" presId="urn:microsoft.com/office/officeart/2018/2/layout/IconVerticalSolidList"/>
    <dgm:cxn modelId="{42ACECAE-40F9-4F24-A5D2-1EA5C97E8070}" type="presParOf" srcId="{D1283765-DD62-4518-BC76-9B0C78FB4BFD}" destId="{03565217-37F5-4076-A316-F2D77EB67F34}" srcOrd="3" destOrd="0" presId="urn:microsoft.com/office/officeart/2018/2/layout/IconVerticalSolidList"/>
    <dgm:cxn modelId="{49587560-5C37-4AF5-ADD7-440C6AF78727}" type="presParOf" srcId="{EFFD916A-53E4-4DAE-A12F-5F66F97C4E7C}" destId="{7AACEBC5-A5EF-444C-A42A-3077CCEDF5FA}" srcOrd="5" destOrd="0" presId="urn:microsoft.com/office/officeart/2018/2/layout/IconVerticalSolidList"/>
    <dgm:cxn modelId="{43137E47-26C1-4D31-B488-05E169542745}" type="presParOf" srcId="{EFFD916A-53E4-4DAE-A12F-5F66F97C4E7C}" destId="{63A15313-3988-47E5-A098-48C9A259621E}" srcOrd="6" destOrd="0" presId="urn:microsoft.com/office/officeart/2018/2/layout/IconVerticalSolidList"/>
    <dgm:cxn modelId="{724A1012-252C-4499-8A40-74288C107EEC}" type="presParOf" srcId="{63A15313-3988-47E5-A098-48C9A259621E}" destId="{E46307E4-F766-490B-BB7D-7AC2FF5A8969}" srcOrd="0" destOrd="0" presId="urn:microsoft.com/office/officeart/2018/2/layout/IconVerticalSolidList"/>
    <dgm:cxn modelId="{77753B9A-6E18-4B51-9FEE-0C4C000C43B2}" type="presParOf" srcId="{63A15313-3988-47E5-A098-48C9A259621E}" destId="{95F977C6-81B3-4F8E-BF17-1C312DDB240A}" srcOrd="1" destOrd="0" presId="urn:microsoft.com/office/officeart/2018/2/layout/IconVerticalSolidList"/>
    <dgm:cxn modelId="{0C7EBCE0-2200-470F-933F-D7F4DA047152}" type="presParOf" srcId="{63A15313-3988-47E5-A098-48C9A259621E}" destId="{475E03AD-E39F-421C-8AF8-1CE99499AC50}" srcOrd="2" destOrd="0" presId="urn:microsoft.com/office/officeart/2018/2/layout/IconVerticalSolidList"/>
    <dgm:cxn modelId="{94D7F4E3-7958-424F-8D16-E29D78C51D55}" type="presParOf" srcId="{63A15313-3988-47E5-A098-48C9A259621E}" destId="{5DE0173E-BE8B-4E23-A70C-BBD49C1260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EBCCD-F4EA-4E81-8957-FB8892ADAF55}">
      <dsp:nvSpPr>
        <dsp:cNvPr id="0" name=""/>
        <dsp:cNvSpPr/>
      </dsp:nvSpPr>
      <dsp:spPr>
        <a:xfrm>
          <a:off x="-37116" y="8408"/>
          <a:ext cx="4452455" cy="1117463"/>
        </a:xfrm>
        <a:prstGeom prst="roundRect">
          <a:avLst>
            <a:gd name="adj" fmla="val 10000"/>
          </a:avLst>
        </a:prstGeom>
        <a:solidFill>
          <a:schemeClr val="accent2">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398702E4-AAA0-498D-BE3A-5DE37C96F33E}">
      <dsp:nvSpPr>
        <dsp:cNvPr id="0" name=""/>
        <dsp:cNvSpPr/>
      </dsp:nvSpPr>
      <dsp:spPr>
        <a:xfrm>
          <a:off x="300916" y="259837"/>
          <a:ext cx="615807" cy="614605"/>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B16322-A78D-467F-B57B-BB02D4D1B39E}">
      <dsp:nvSpPr>
        <dsp:cNvPr id="0" name=""/>
        <dsp:cNvSpPr/>
      </dsp:nvSpPr>
      <dsp:spPr>
        <a:xfrm>
          <a:off x="1254756" y="8408"/>
          <a:ext cx="2871804" cy="1118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81" tIns="118381" rIns="118381" bIns="118381" numCol="1" spcCol="1270" anchor="ctr" anchorCtr="0">
          <a:noAutofit/>
        </a:bodyPr>
        <a:lstStyle/>
        <a:p>
          <a:pPr marL="0" lvl="0" indent="0" algn="l" defTabSz="1244600">
            <a:lnSpc>
              <a:spcPct val="90000"/>
            </a:lnSpc>
            <a:spcBef>
              <a:spcPct val="0"/>
            </a:spcBef>
            <a:spcAft>
              <a:spcPct val="35000"/>
            </a:spcAft>
            <a:buNone/>
          </a:pPr>
          <a:r>
            <a:rPr lang="en-US" sz="2800" b="1" kern="1200" dirty="0"/>
            <a:t>1 Company Relocation</a:t>
          </a:r>
          <a:endParaRPr lang="en-US" sz="2800" kern="1200" dirty="0"/>
        </a:p>
      </dsp:txBody>
      <dsp:txXfrm>
        <a:off x="1254756" y="8408"/>
        <a:ext cx="2871804" cy="1118556"/>
      </dsp:txXfrm>
    </dsp:sp>
    <dsp:sp modelId="{3BCB1BFE-489B-45C9-B68F-4A023D56F2B1}">
      <dsp:nvSpPr>
        <dsp:cNvPr id="0" name=""/>
        <dsp:cNvSpPr/>
      </dsp:nvSpPr>
      <dsp:spPr>
        <a:xfrm>
          <a:off x="-37116" y="1398129"/>
          <a:ext cx="4452455" cy="1117463"/>
        </a:xfrm>
        <a:prstGeom prst="roundRect">
          <a:avLst>
            <a:gd name="adj" fmla="val 10000"/>
          </a:avLst>
        </a:prstGeom>
        <a:solidFill>
          <a:schemeClr val="accent2">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EBB64602-1A7F-471B-A30D-291D43B492F2}">
      <dsp:nvSpPr>
        <dsp:cNvPr id="0" name=""/>
        <dsp:cNvSpPr/>
      </dsp:nvSpPr>
      <dsp:spPr>
        <a:xfrm>
          <a:off x="300916" y="1649559"/>
          <a:ext cx="615807" cy="614605"/>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C1B923-75F7-4D2B-B51C-011D66D4D45F}">
      <dsp:nvSpPr>
        <dsp:cNvPr id="0" name=""/>
        <dsp:cNvSpPr/>
      </dsp:nvSpPr>
      <dsp:spPr>
        <a:xfrm>
          <a:off x="1254756" y="1398129"/>
          <a:ext cx="2871804" cy="1118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81" tIns="118381" rIns="118381" bIns="118381" numCol="1" spcCol="1270" anchor="ctr" anchorCtr="0">
          <a:noAutofit/>
        </a:bodyPr>
        <a:lstStyle/>
        <a:p>
          <a:pPr marL="0" lvl="0" indent="0" algn="l" defTabSz="1422400">
            <a:lnSpc>
              <a:spcPct val="90000"/>
            </a:lnSpc>
            <a:spcBef>
              <a:spcPct val="0"/>
            </a:spcBef>
            <a:spcAft>
              <a:spcPct val="35000"/>
            </a:spcAft>
            <a:buNone/>
          </a:pPr>
          <a:r>
            <a:rPr lang="en-US" sz="3200" b="1" kern="1200" dirty="0"/>
            <a:t>400 New Jobs Added</a:t>
          </a:r>
          <a:endParaRPr lang="en-US" sz="3200" kern="1200" dirty="0"/>
        </a:p>
      </dsp:txBody>
      <dsp:txXfrm>
        <a:off x="1254756" y="1398129"/>
        <a:ext cx="2871804" cy="1118556"/>
      </dsp:txXfrm>
    </dsp:sp>
    <dsp:sp modelId="{7BD48F28-585C-40BA-B5F2-F0C8E4DEA0CA}">
      <dsp:nvSpPr>
        <dsp:cNvPr id="0" name=""/>
        <dsp:cNvSpPr/>
      </dsp:nvSpPr>
      <dsp:spPr>
        <a:xfrm>
          <a:off x="-37116" y="2787851"/>
          <a:ext cx="4452455" cy="1117463"/>
        </a:xfrm>
        <a:prstGeom prst="roundRect">
          <a:avLst>
            <a:gd name="adj" fmla="val 10000"/>
          </a:avLst>
        </a:prstGeom>
        <a:solidFill>
          <a:schemeClr val="accent2">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3BE33288-6AAF-4F03-9B25-17BE3F5CCECD}">
      <dsp:nvSpPr>
        <dsp:cNvPr id="0" name=""/>
        <dsp:cNvSpPr/>
      </dsp:nvSpPr>
      <dsp:spPr>
        <a:xfrm>
          <a:off x="300916" y="3039280"/>
          <a:ext cx="615807" cy="614605"/>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565217-37F5-4076-A316-F2D77EB67F34}">
      <dsp:nvSpPr>
        <dsp:cNvPr id="0" name=""/>
        <dsp:cNvSpPr/>
      </dsp:nvSpPr>
      <dsp:spPr>
        <a:xfrm>
          <a:off x="891745" y="2760994"/>
          <a:ext cx="3597825" cy="1118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81" tIns="118381" rIns="118381" bIns="118381" numCol="1" spcCol="1270" anchor="ctr" anchorCtr="0">
          <a:noAutofit/>
        </a:bodyPr>
        <a:lstStyle/>
        <a:p>
          <a:pPr marL="0" lvl="0" indent="0" algn="l" defTabSz="1422400">
            <a:lnSpc>
              <a:spcPct val="90000"/>
            </a:lnSpc>
            <a:spcBef>
              <a:spcPct val="0"/>
            </a:spcBef>
            <a:spcAft>
              <a:spcPct val="35000"/>
            </a:spcAft>
            <a:buNone/>
          </a:pPr>
          <a:r>
            <a:rPr lang="en-US" sz="3200" b="1" u="sng" kern="1200" dirty="0">
              <a:solidFill>
                <a:srgbClr val="A50021"/>
              </a:solidFill>
            </a:rPr>
            <a:t>Record</a:t>
          </a:r>
          <a:r>
            <a:rPr lang="en-US" sz="3200" b="1" kern="1200" dirty="0"/>
            <a:t> 42 New Leads &amp; Projects</a:t>
          </a:r>
          <a:endParaRPr lang="en-US" sz="3200" kern="1200" dirty="0"/>
        </a:p>
      </dsp:txBody>
      <dsp:txXfrm>
        <a:off x="891745" y="2760994"/>
        <a:ext cx="3597825" cy="1118556"/>
      </dsp:txXfrm>
    </dsp:sp>
    <dsp:sp modelId="{E46307E4-F766-490B-BB7D-7AC2FF5A8969}">
      <dsp:nvSpPr>
        <dsp:cNvPr id="0" name=""/>
        <dsp:cNvSpPr/>
      </dsp:nvSpPr>
      <dsp:spPr>
        <a:xfrm>
          <a:off x="-37116" y="4177572"/>
          <a:ext cx="4452455" cy="1117463"/>
        </a:xfrm>
        <a:prstGeom prst="roundRect">
          <a:avLst>
            <a:gd name="adj" fmla="val 10000"/>
          </a:avLst>
        </a:prstGeom>
        <a:solidFill>
          <a:schemeClr val="accent2">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95F977C6-81B3-4F8E-BF17-1C312DDB240A}">
      <dsp:nvSpPr>
        <dsp:cNvPr id="0" name=""/>
        <dsp:cNvSpPr/>
      </dsp:nvSpPr>
      <dsp:spPr>
        <a:xfrm>
          <a:off x="300916" y="4429001"/>
          <a:ext cx="615807" cy="614605"/>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E0173E-BE8B-4E23-A70C-BBD49C126021}">
      <dsp:nvSpPr>
        <dsp:cNvPr id="0" name=""/>
        <dsp:cNvSpPr/>
      </dsp:nvSpPr>
      <dsp:spPr>
        <a:xfrm>
          <a:off x="1254756" y="4177572"/>
          <a:ext cx="2871804" cy="1118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81" tIns="118381" rIns="118381" bIns="118381" numCol="1" spcCol="1270" anchor="ctr" anchorCtr="0">
          <a:noAutofit/>
        </a:bodyPr>
        <a:lstStyle/>
        <a:p>
          <a:pPr marL="0" lvl="0" indent="0" algn="l" defTabSz="1422400">
            <a:lnSpc>
              <a:spcPct val="90000"/>
            </a:lnSpc>
            <a:spcBef>
              <a:spcPct val="0"/>
            </a:spcBef>
            <a:spcAft>
              <a:spcPct val="35000"/>
            </a:spcAft>
            <a:buNone/>
          </a:pPr>
          <a:r>
            <a:rPr lang="en-US" sz="3200" b="1" kern="1200" dirty="0"/>
            <a:t>6 Site Visits</a:t>
          </a:r>
          <a:endParaRPr lang="en-US" sz="3200" kern="1200" dirty="0"/>
        </a:p>
      </dsp:txBody>
      <dsp:txXfrm>
        <a:off x="1254756" y="4177572"/>
        <a:ext cx="2871804" cy="11185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4.x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0.18238</cdr:x>
      <cdr:y>0.31355</cdr:y>
    </cdr:from>
    <cdr:to>
      <cdr:x>0.43805</cdr:x>
      <cdr:y>0.40246</cdr:y>
    </cdr:to>
    <cdr:sp macro="" textlink="">
      <cdr:nvSpPr>
        <cdr:cNvPr id="2" name="TextBox 1">
          <a:extLst xmlns:a="http://schemas.openxmlformats.org/drawingml/2006/main">
            <a:ext uri="{FF2B5EF4-FFF2-40B4-BE49-F238E27FC236}">
              <a16:creationId xmlns:a16="http://schemas.microsoft.com/office/drawing/2014/main" id="{419391CD-6425-4945-B557-CF27F7EA6B30}"/>
            </a:ext>
          </a:extLst>
        </cdr:cNvPr>
        <cdr:cNvSpPr txBox="1"/>
      </cdr:nvSpPr>
      <cdr:spPr>
        <a:xfrm xmlns:a="http://schemas.openxmlformats.org/drawingml/2006/main">
          <a:off x="1592665" y="1722026"/>
          <a:ext cx="2232575" cy="488258"/>
        </a:xfrm>
        <a:prstGeom xmlns:a="http://schemas.openxmlformats.org/drawingml/2006/main" prst="rect">
          <a:avLst/>
        </a:prstGeom>
        <a:solidFill xmlns:a="http://schemas.openxmlformats.org/drawingml/2006/main">
          <a:srgbClr val="0070C0"/>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nSpc>
              <a:spcPts val="3200"/>
            </a:lnSpc>
          </a:pPr>
          <a:r>
            <a:rPr lang="en-US" sz="2800" b="1" dirty="0">
              <a:solidFill>
                <a:schemeClr val="bg1"/>
              </a:solidFill>
              <a:effectLst>
                <a:outerShdw blurRad="38100" dist="38100" dir="2700000" algn="tl">
                  <a:srgbClr val="000000">
                    <a:alpha val="43137"/>
                  </a:srgbClr>
                </a:outerShdw>
              </a:effectLst>
            </a:rPr>
            <a:t>Distribution</a:t>
          </a:r>
        </a:p>
      </cdr:txBody>
    </cdr:sp>
  </cdr:relSizeAnchor>
  <cdr:relSizeAnchor xmlns:cdr="http://schemas.openxmlformats.org/drawingml/2006/chartDrawing">
    <cdr:from>
      <cdr:x>0.32549</cdr:x>
      <cdr:y>0.6252</cdr:y>
    </cdr:from>
    <cdr:to>
      <cdr:x>0.46771</cdr:x>
      <cdr:y>0.71695</cdr:y>
    </cdr:to>
    <cdr:sp macro="" textlink="">
      <cdr:nvSpPr>
        <cdr:cNvPr id="3" name="TextBox 1">
          <a:extLst xmlns:a="http://schemas.openxmlformats.org/drawingml/2006/main">
            <a:ext uri="{FF2B5EF4-FFF2-40B4-BE49-F238E27FC236}">
              <a16:creationId xmlns:a16="http://schemas.microsoft.com/office/drawing/2014/main" id="{3B40E8D2-61A6-47D1-AD39-29E9026CE7E2}"/>
            </a:ext>
          </a:extLst>
        </cdr:cNvPr>
        <cdr:cNvSpPr txBox="1"/>
      </cdr:nvSpPr>
      <cdr:spPr>
        <a:xfrm xmlns:a="http://schemas.openxmlformats.org/drawingml/2006/main">
          <a:off x="2842345" y="3433559"/>
          <a:ext cx="1241975" cy="503927"/>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3200"/>
            </a:lnSpc>
          </a:pPr>
          <a:r>
            <a:rPr lang="en-US" sz="2800" b="1" dirty="0">
              <a:solidFill>
                <a:schemeClr val="bg1"/>
              </a:solidFill>
              <a:effectLst>
                <a:outerShdw blurRad="38100" dist="38100" dir="2700000" algn="tl">
                  <a:srgbClr val="000000">
                    <a:alpha val="43137"/>
                  </a:srgbClr>
                </a:outerShdw>
              </a:effectLst>
            </a:rPr>
            <a:t>Other</a:t>
          </a:r>
        </a:p>
      </cdr:txBody>
    </cdr:sp>
  </cdr:relSizeAnchor>
  <cdr:relSizeAnchor xmlns:cdr="http://schemas.openxmlformats.org/drawingml/2006/chartDrawing">
    <cdr:from>
      <cdr:x>0.24579</cdr:x>
      <cdr:y>0.11282</cdr:y>
    </cdr:from>
    <cdr:to>
      <cdr:x>0.56516</cdr:x>
      <cdr:y>0.19935</cdr:y>
    </cdr:to>
    <cdr:sp macro="" textlink="">
      <cdr:nvSpPr>
        <cdr:cNvPr id="4" name="TextBox 1">
          <a:extLst xmlns:a="http://schemas.openxmlformats.org/drawingml/2006/main">
            <a:ext uri="{FF2B5EF4-FFF2-40B4-BE49-F238E27FC236}">
              <a16:creationId xmlns:a16="http://schemas.microsoft.com/office/drawing/2014/main" id="{3B40E8D2-61A6-47D1-AD39-29E9026CE7E2}"/>
            </a:ext>
          </a:extLst>
        </cdr:cNvPr>
        <cdr:cNvSpPr txBox="1"/>
      </cdr:nvSpPr>
      <cdr:spPr>
        <a:xfrm xmlns:a="http://schemas.openxmlformats.org/drawingml/2006/main">
          <a:off x="2146385" y="619576"/>
          <a:ext cx="2788921" cy="475232"/>
        </a:xfrm>
        <a:prstGeom xmlns:a="http://schemas.openxmlformats.org/drawingml/2006/main" prst="rect">
          <a:avLst/>
        </a:prstGeom>
        <a:solidFill xmlns:a="http://schemas.openxmlformats.org/drawingml/2006/main">
          <a:srgbClr val="00B050"/>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3200"/>
            </a:lnSpc>
          </a:pPr>
          <a:r>
            <a:rPr lang="en-US" sz="2800" b="1" dirty="0">
              <a:solidFill>
                <a:schemeClr val="bg1"/>
              </a:solidFill>
              <a:effectLst>
                <a:outerShdw blurRad="38100" dist="38100" dir="2700000" algn="tl">
                  <a:schemeClr val="tx1">
                    <a:alpha val="43000"/>
                  </a:schemeClr>
                </a:outerShdw>
              </a:effectLst>
            </a:rPr>
            <a:t>Manufacturing</a:t>
          </a:r>
        </a:p>
      </cdr:txBody>
    </cdr:sp>
  </cdr:relSizeAnchor>
  <cdr:relSizeAnchor xmlns:cdr="http://schemas.openxmlformats.org/drawingml/2006/chartDrawing">
    <cdr:from>
      <cdr:x>0.67452</cdr:x>
      <cdr:y>0.16693</cdr:y>
    </cdr:from>
    <cdr:to>
      <cdr:x>0.92844</cdr:x>
      <cdr:y>0.25909</cdr:y>
    </cdr:to>
    <cdr:sp macro="" textlink="">
      <cdr:nvSpPr>
        <cdr:cNvPr id="5" name="TextBox 1">
          <a:extLst xmlns:a="http://schemas.openxmlformats.org/drawingml/2006/main">
            <a:ext uri="{FF2B5EF4-FFF2-40B4-BE49-F238E27FC236}">
              <a16:creationId xmlns:a16="http://schemas.microsoft.com/office/drawing/2014/main" id="{3B40E8D2-61A6-47D1-AD39-29E9026CE7E2}"/>
            </a:ext>
          </a:extLst>
        </cdr:cNvPr>
        <cdr:cNvSpPr txBox="1"/>
      </cdr:nvSpPr>
      <cdr:spPr>
        <a:xfrm xmlns:a="http://schemas.openxmlformats.org/drawingml/2006/main">
          <a:off x="5890260" y="916756"/>
          <a:ext cx="2217335" cy="506130"/>
        </a:xfrm>
        <a:prstGeom xmlns:a="http://schemas.openxmlformats.org/drawingml/2006/main" prst="rect">
          <a:avLst/>
        </a:prstGeom>
        <a:solidFill xmlns:a="http://schemas.openxmlformats.org/drawingml/2006/main">
          <a:srgbClr val="A50021"/>
        </a:solidFill>
        <a:ln xmlns:a="http://schemas.openxmlformats.org/drawingml/2006/main">
          <a:solidFill>
            <a:schemeClr val="tx1"/>
          </a:solidFill>
        </a:ln>
        <a:effectLst xmlns:a="http://schemas.openxmlformats.org/drawingml/2006/main">
          <a:outerShdw blurRad="50800" dist="50800" dir="5400000" algn="ctr" rotWithShape="0">
            <a:schemeClr val="tx1"/>
          </a:outerShdw>
        </a:effectLst>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3200"/>
            </a:lnSpc>
          </a:pPr>
          <a:r>
            <a:rPr lang="en-US" sz="2800" b="1" dirty="0">
              <a:solidFill>
                <a:schemeClr val="bg1"/>
              </a:solidFill>
              <a:effectLst>
                <a:outerShdw blurRad="38100" dist="38100" dir="2700000" algn="tl">
                  <a:srgbClr val="000000">
                    <a:alpha val="43137"/>
                  </a:srgbClr>
                </a:outerShdw>
              </a:effectLst>
            </a:rPr>
            <a:t>Technology</a:t>
          </a:r>
        </a:p>
      </cdr:txBody>
    </cdr:sp>
  </cdr:relSizeAnchor>
</c:userShapes>
</file>

<file path=ppt/drawings/drawing2.xml><?xml version="1.0" encoding="utf-8"?>
<c:userShapes xmlns:c="http://schemas.openxmlformats.org/drawingml/2006/chart">
  <cdr:relSizeAnchor xmlns:cdr="http://schemas.openxmlformats.org/drawingml/2006/chartDrawing">
    <cdr:from>
      <cdr:x>0.93122</cdr:x>
      <cdr:y>0.90664</cdr:y>
    </cdr:from>
    <cdr:to>
      <cdr:x>0.9985</cdr:x>
      <cdr:y>1</cdr:y>
    </cdr:to>
    <cdr:sp macro="" textlink="">
      <cdr:nvSpPr>
        <cdr:cNvPr id="6" name="Slide Number Placeholder 4"/>
        <cdr:cNvSpPr txBox="1">
          <a:spLocks xmlns:a="http://schemas.openxmlformats.org/drawingml/2006/main"/>
        </cdr:cNvSpPr>
      </cdr:nvSpPr>
      <cdr:spPr>
        <a:xfrm xmlns:a="http://schemas.openxmlformats.org/drawingml/2006/main">
          <a:off x="8199853" y="4999910"/>
          <a:ext cx="592437" cy="514859"/>
        </a:xfrm>
        <a:prstGeom xmlns:a="http://schemas.openxmlformats.org/drawingml/2006/main" prst="rect">
          <a:avLst/>
        </a:prstGeom>
      </cdr:spPr>
      <cdr:txBody>
        <a:bodyPr xmlns:a="http://schemas.openxmlformats.org/drawingml/2006/main" anchor="b"/>
        <a:lstStyle xmlns:a="http://schemas.openxmlformats.org/drawingml/2006/main">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xmlns:a="http://schemas.openxmlformats.org/drawingml/2006/main">
          <a:pPr>
            <a:lnSpc>
              <a:spcPts val="2500"/>
            </a:lnSpc>
            <a:spcBef>
              <a:spcPts val="600"/>
            </a:spcBef>
            <a:defRPr/>
          </a:pPr>
          <a:fld id="{7CBD60E9-F13A-4EBA-9BB5-66FF0AA2B0D3}" type="slidenum">
            <a:rPr lang="en-US" altLang="en-US" smtClean="0">
              <a:solidFill>
                <a:schemeClr val="bg2">
                  <a:lumMod val="60000"/>
                  <a:lumOff val="40000"/>
                </a:schemeClr>
              </a:solidFill>
            </a:rPr>
            <a:pPr>
              <a:lnSpc>
                <a:spcPts val="2500"/>
              </a:lnSpc>
              <a:spcBef>
                <a:spcPts val="600"/>
              </a:spcBef>
              <a:defRPr/>
            </a:pPr>
            <a:t>8</a:t>
          </a:fld>
          <a:endParaRPr lang="en-US" altLang="en-US" dirty="0">
            <a:solidFill>
              <a:schemeClr val="bg2">
                <a:lumMod val="60000"/>
                <a:lumOff val="40000"/>
              </a:schemeClr>
            </a:solidFill>
          </a:endParaRPr>
        </a:p>
      </cdr:txBody>
    </cdr:sp>
  </cdr:relSizeAnchor>
  <cdr:relSizeAnchor xmlns:cdr="http://schemas.openxmlformats.org/drawingml/2006/chartDrawing">
    <cdr:from>
      <cdr:x>0.53204</cdr:x>
      <cdr:y>0.5</cdr:y>
    </cdr:from>
    <cdr:to>
      <cdr:x>0.89555</cdr:x>
      <cdr:y>0.64938</cdr:y>
    </cdr:to>
    <cdr:sp macro="" textlink="">
      <cdr:nvSpPr>
        <cdr:cNvPr id="9" name="TextBox 14">
          <a:extLst xmlns:a="http://schemas.openxmlformats.org/drawingml/2006/main">
            <a:ext uri="{FF2B5EF4-FFF2-40B4-BE49-F238E27FC236}">
              <a16:creationId xmlns:a16="http://schemas.microsoft.com/office/drawing/2014/main" id="{E3671C74-7BFF-4141-AD4F-2EA6A1AC40F7}"/>
            </a:ext>
          </a:extLst>
        </cdr:cNvPr>
        <cdr:cNvSpPr txBox="1"/>
      </cdr:nvSpPr>
      <cdr:spPr>
        <a:xfrm xmlns:a="http://schemas.openxmlformats.org/drawingml/2006/main">
          <a:off x="4684931" y="2757384"/>
          <a:ext cx="3200902" cy="823796"/>
        </a:xfrm>
        <a:prstGeom xmlns:a="http://schemas.openxmlformats.org/drawingml/2006/main" prst="rect">
          <a:avLst/>
        </a:prstGeom>
        <a:solidFill xmlns:a="http://schemas.openxmlformats.org/drawingml/2006/main">
          <a:srgbClr val="97DD43"/>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xmlns:a="http://schemas.openxmlformats.org/drawingml/2006/main">
          <a:pPr>
            <a:lnSpc>
              <a:spcPts val="2800"/>
            </a:lnSpc>
          </a:pPr>
          <a:r>
            <a:rPr lang="en-US" b="1" dirty="0"/>
            <a:t>Reno - Sparks</a:t>
          </a:r>
        </a:p>
        <a:p xmlns:a="http://schemas.openxmlformats.org/drawingml/2006/main">
          <a:pPr>
            <a:lnSpc>
              <a:spcPts val="2800"/>
            </a:lnSpc>
          </a:pPr>
          <a:r>
            <a:rPr lang="en-US" b="1" dirty="0"/>
            <a:t>Diversified Economy</a:t>
          </a:r>
        </a:p>
      </cdr:txBody>
    </cdr:sp>
  </cdr:relSizeAnchor>
  <cdr:relSizeAnchor xmlns:cdr="http://schemas.openxmlformats.org/drawingml/2006/chartDrawing">
    <cdr:from>
      <cdr:x>0.76133</cdr:x>
      <cdr:y>0.09449</cdr:y>
    </cdr:from>
    <cdr:to>
      <cdr:x>0.93741</cdr:x>
      <cdr:y>0.12573</cdr:y>
    </cdr:to>
    <cdr:sp macro="" textlink="">
      <cdr:nvSpPr>
        <cdr:cNvPr id="3" name="Arrow: Right 2">
          <a:extLst xmlns:a="http://schemas.openxmlformats.org/drawingml/2006/main">
            <a:ext uri="{FF2B5EF4-FFF2-40B4-BE49-F238E27FC236}">
              <a16:creationId xmlns:a16="http://schemas.microsoft.com/office/drawing/2014/main" id="{0C4013B0-780E-499E-ABE8-515B0C859FA8}"/>
            </a:ext>
          </a:extLst>
        </cdr:cNvPr>
        <cdr:cNvSpPr/>
      </cdr:nvSpPr>
      <cdr:spPr>
        <a:xfrm xmlns:a="http://schemas.openxmlformats.org/drawingml/2006/main">
          <a:off x="6703942" y="521114"/>
          <a:ext cx="1550505" cy="172278"/>
        </a:xfrm>
        <a:prstGeom xmlns:a="http://schemas.openxmlformats.org/drawingml/2006/main" prst="rightArrow">
          <a:avLst/>
        </a:prstGeom>
        <a:solidFill xmlns:a="http://schemas.openxmlformats.org/drawingml/2006/main">
          <a:srgbClr val="A5002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solidFill>
              <a:srgbClr val="A50021"/>
            </a:solidFill>
          </a:endParaRPr>
        </a:p>
      </cdr:txBody>
    </cdr:sp>
  </cdr:relSizeAnchor>
  <cdr:relSizeAnchor xmlns:cdr="http://schemas.openxmlformats.org/drawingml/2006/chartDrawing">
    <cdr:from>
      <cdr:x>0.66341</cdr:x>
      <cdr:y>0.25615</cdr:y>
    </cdr:from>
    <cdr:to>
      <cdr:x>0.94281</cdr:x>
      <cdr:y>0.29129</cdr:y>
    </cdr:to>
    <cdr:sp macro="" textlink="">
      <cdr:nvSpPr>
        <cdr:cNvPr id="10" name="Arrow: Right 9">
          <a:extLst xmlns:a="http://schemas.openxmlformats.org/drawingml/2006/main">
            <a:ext uri="{FF2B5EF4-FFF2-40B4-BE49-F238E27FC236}">
              <a16:creationId xmlns:a16="http://schemas.microsoft.com/office/drawing/2014/main" id="{6EBD9AD7-950B-48BE-9B3A-55C49F1F6D9C}"/>
            </a:ext>
          </a:extLst>
        </cdr:cNvPr>
        <cdr:cNvSpPr/>
      </cdr:nvSpPr>
      <cdr:spPr>
        <a:xfrm xmlns:a="http://schemas.openxmlformats.org/drawingml/2006/main" rot="1354924">
          <a:off x="5841724" y="1412611"/>
          <a:ext cx="2460225" cy="193774"/>
        </a:xfrm>
        <a:prstGeom xmlns:a="http://schemas.openxmlformats.org/drawingml/2006/main" prst="rightArrow">
          <a:avLst/>
        </a:prstGeom>
        <a:solidFill xmlns:a="http://schemas.openxmlformats.org/drawingml/2006/main">
          <a:srgbClr val="0070C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solidFill>
              <a:srgbClr val="A50021"/>
            </a:solidFill>
          </a:endParaRPr>
        </a:p>
      </cdr:txBody>
    </cdr:sp>
  </cdr:relSizeAnchor>
  <cdr:relSizeAnchor xmlns:cdr="http://schemas.openxmlformats.org/drawingml/2006/chartDrawing">
    <cdr:from>
      <cdr:x>0.22234</cdr:x>
      <cdr:y>0.05575</cdr:y>
    </cdr:from>
    <cdr:to>
      <cdr:x>0.77316</cdr:x>
      <cdr:y>0.22597</cdr:y>
    </cdr:to>
    <cdr:sp macro="" textlink="">
      <cdr:nvSpPr>
        <cdr:cNvPr id="7" name="TextBox 9">
          <a:extLst xmlns:a="http://schemas.openxmlformats.org/drawingml/2006/main">
            <a:ext uri="{FF2B5EF4-FFF2-40B4-BE49-F238E27FC236}">
              <a16:creationId xmlns:a16="http://schemas.microsoft.com/office/drawing/2014/main" id="{8AB90DEB-A81D-4A2C-997A-A05855AB9531}"/>
            </a:ext>
          </a:extLst>
        </cdr:cNvPr>
        <cdr:cNvSpPr txBox="1"/>
      </cdr:nvSpPr>
      <cdr:spPr>
        <a:xfrm xmlns:a="http://schemas.openxmlformats.org/drawingml/2006/main">
          <a:off x="1957832" y="307434"/>
          <a:ext cx="4850296" cy="938719"/>
        </a:xfrm>
        <a:prstGeom xmlns:a="http://schemas.openxmlformats.org/drawingml/2006/main" prst="rect">
          <a:avLst/>
        </a:prstGeom>
        <a:solidFill xmlns:a="http://schemas.openxmlformats.org/drawingml/2006/main">
          <a:schemeClr val="accent1"/>
        </a:solidFill>
        <a:ln xmlns:a="http://schemas.openxmlformats.org/drawingml/2006/main" w="19050">
          <a:solidFill>
            <a:srgbClr val="000000"/>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3300"/>
            </a:lnSpc>
          </a:pPr>
          <a:r>
            <a:rPr lang="en-US" sz="2800" b="1" dirty="0">
              <a:solidFill>
                <a:srgbClr val="A50021"/>
              </a:solidFill>
            </a:rPr>
            <a:t>Las Vegas Unemployment:</a:t>
          </a:r>
        </a:p>
        <a:p xmlns:a="http://schemas.openxmlformats.org/drawingml/2006/main">
          <a:pPr>
            <a:lnSpc>
              <a:spcPts val="3300"/>
            </a:lnSpc>
          </a:pPr>
          <a:r>
            <a:rPr lang="en-US" sz="2800" b="1" dirty="0">
              <a:solidFill>
                <a:schemeClr val="tx1"/>
              </a:solidFill>
            </a:rPr>
            <a:t>Double + </a:t>
          </a:r>
          <a:r>
            <a:rPr lang="en-US" sz="2800" b="1" dirty="0">
              <a:solidFill>
                <a:srgbClr val="002060"/>
              </a:solidFill>
            </a:rPr>
            <a:t>Reno-Sparks</a:t>
          </a:r>
        </a:p>
      </cdr:txBody>
    </cdr:sp>
  </cdr:relSizeAnchor>
</c:userShapes>
</file>

<file path=ppt/drawings/drawing3.xml><?xml version="1.0" encoding="utf-8"?>
<c:userShapes xmlns:c="http://schemas.openxmlformats.org/drawingml/2006/chart">
  <cdr:relSizeAnchor xmlns:cdr="http://schemas.openxmlformats.org/drawingml/2006/chartDrawing">
    <cdr:from>
      <cdr:x>0.11553</cdr:x>
      <cdr:y>0.79331</cdr:y>
    </cdr:from>
    <cdr:to>
      <cdr:x>0.62381</cdr:x>
      <cdr:y>0.96942</cdr:y>
    </cdr:to>
    <cdr:sp macro="" textlink="">
      <cdr:nvSpPr>
        <cdr:cNvPr id="4" name="TextBox 9"/>
        <cdr:cNvSpPr txBox="1"/>
      </cdr:nvSpPr>
      <cdr:spPr>
        <a:xfrm xmlns:a="http://schemas.openxmlformats.org/drawingml/2006/main">
          <a:off x="1005093" y="3763276"/>
          <a:ext cx="4421824" cy="835420"/>
        </a:xfrm>
        <a:prstGeom xmlns:a="http://schemas.openxmlformats.org/drawingml/2006/main" prst="rect">
          <a:avLst/>
        </a:prstGeom>
        <a:solidFill xmlns:a="http://schemas.openxmlformats.org/drawingml/2006/main">
          <a:schemeClr val="accent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xmlns:a="http://schemas.openxmlformats.org/drawingml/2006/main">
          <a:pPr algn="ctr"/>
          <a:r>
            <a:rPr lang="en-US" b="1" dirty="0"/>
            <a:t>Reno &amp; Vegas Sales Tax Revenue Through Pandemic</a:t>
          </a:r>
        </a:p>
      </cdr:txBody>
    </cdr:sp>
  </cdr:relSizeAnchor>
</c:userShapes>
</file>

<file path=ppt/drawings/drawing4.xml><?xml version="1.0" encoding="utf-8"?>
<c:userShapes xmlns:c="http://schemas.openxmlformats.org/drawingml/2006/chart">
  <cdr:relSizeAnchor xmlns:cdr="http://schemas.openxmlformats.org/drawingml/2006/chartDrawing">
    <cdr:from>
      <cdr:x>0.09795</cdr:x>
      <cdr:y>0.53424</cdr:y>
    </cdr:from>
    <cdr:to>
      <cdr:x>0.36834</cdr:x>
      <cdr:y>0.74538</cdr:y>
    </cdr:to>
    <cdr:sp macro="" textlink="">
      <cdr:nvSpPr>
        <cdr:cNvPr id="2" name="TextBox 1">
          <a:extLst xmlns:a="http://schemas.openxmlformats.org/drawingml/2006/main">
            <a:ext uri="{FF2B5EF4-FFF2-40B4-BE49-F238E27FC236}">
              <a16:creationId xmlns:a16="http://schemas.microsoft.com/office/drawing/2014/main" id="{E68F1D2F-540A-4325-BEAF-0676F3972F82}"/>
            </a:ext>
          </a:extLst>
        </cdr:cNvPr>
        <cdr:cNvSpPr txBox="1"/>
      </cdr:nvSpPr>
      <cdr:spPr>
        <a:xfrm xmlns:a="http://schemas.openxmlformats.org/drawingml/2006/main">
          <a:off x="874778" y="3020592"/>
          <a:ext cx="2414756" cy="11938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lnSpc>
              <a:spcPts val="2800"/>
            </a:lnSpc>
          </a:pPr>
          <a:r>
            <a:rPr lang="en-US" sz="2800" b="1" dirty="0">
              <a:solidFill>
                <a:srgbClr val="FFFF00"/>
              </a:solidFill>
              <a:effectLst>
                <a:outerShdw blurRad="114300" dist="38100" dir="2700000" algn="tl">
                  <a:srgbClr val="000000"/>
                </a:outerShdw>
              </a:effectLst>
            </a:rPr>
            <a:t>New Single Family Detached</a:t>
          </a:r>
        </a:p>
      </cdr:txBody>
    </cdr:sp>
  </cdr:relSizeAnchor>
  <cdr:relSizeAnchor xmlns:cdr="http://schemas.openxmlformats.org/drawingml/2006/chartDrawing">
    <cdr:from>
      <cdr:x>0.59225</cdr:x>
      <cdr:y>0.39781</cdr:y>
    </cdr:from>
    <cdr:to>
      <cdr:x>0.61623</cdr:x>
      <cdr:y>0.67123</cdr:y>
    </cdr:to>
    <cdr:sp macro="" textlink="">
      <cdr:nvSpPr>
        <cdr:cNvPr id="5" name="Arrow: Right 4">
          <a:extLst xmlns:a="http://schemas.openxmlformats.org/drawingml/2006/main">
            <a:ext uri="{FF2B5EF4-FFF2-40B4-BE49-F238E27FC236}">
              <a16:creationId xmlns:a16="http://schemas.microsoft.com/office/drawing/2014/main" id="{06DD0A7B-9F9D-49A6-BDDB-B7F9AF870123}"/>
            </a:ext>
          </a:extLst>
        </cdr:cNvPr>
        <cdr:cNvSpPr/>
      </cdr:nvSpPr>
      <cdr:spPr>
        <a:xfrm xmlns:a="http://schemas.openxmlformats.org/drawingml/2006/main" rot="3368855">
          <a:off x="4623302" y="2915101"/>
          <a:ext cx="1545927" cy="214157"/>
        </a:xfrm>
        <a:prstGeom xmlns:a="http://schemas.openxmlformats.org/drawingml/2006/main" prst="rightArrow">
          <a:avLst/>
        </a:prstGeom>
        <a:solidFill xmlns:a="http://schemas.openxmlformats.org/drawingml/2006/main">
          <a:srgbClr val="C00000"/>
        </a:solidFill>
        <a:ln xmlns:a="http://schemas.openxmlformats.org/drawingml/2006/main" w="317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0.43613</cdr:x>
      <cdr:y>0.28283</cdr:y>
    </cdr:from>
    <cdr:to>
      <cdr:x>0.73258</cdr:x>
      <cdr:y>0.49012</cdr:y>
    </cdr:to>
    <cdr:sp macro="" textlink="">
      <cdr:nvSpPr>
        <cdr:cNvPr id="4" name="TextBox 1">
          <a:extLst xmlns:a="http://schemas.openxmlformats.org/drawingml/2006/main">
            <a:ext uri="{FF2B5EF4-FFF2-40B4-BE49-F238E27FC236}">
              <a16:creationId xmlns:a16="http://schemas.microsoft.com/office/drawing/2014/main" id="{28CB78EF-F475-44CF-B4CF-97169B1275A5}"/>
            </a:ext>
          </a:extLst>
        </cdr:cNvPr>
        <cdr:cNvSpPr txBox="1"/>
      </cdr:nvSpPr>
      <cdr:spPr>
        <a:xfrm xmlns:a="http://schemas.openxmlformats.org/drawingml/2006/main">
          <a:off x="3894876" y="1599132"/>
          <a:ext cx="2647547" cy="1172005"/>
        </a:xfrm>
        <a:prstGeom xmlns:a="http://schemas.openxmlformats.org/drawingml/2006/main" prst="rect">
          <a:avLst/>
        </a:prstGeom>
        <a:solidFill xmlns:a="http://schemas.openxmlformats.org/drawingml/2006/main">
          <a:srgbClr val="66FF33"/>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a:solidFill>
                <a:schemeClr val="tx1"/>
              </a:solidFill>
            </a:rPr>
            <a:t>Single Family Attached (Missing Middle)</a:t>
          </a:r>
        </a:p>
      </cdr:txBody>
    </cdr:sp>
  </cdr:relSizeAnchor>
  <cdr:relSizeAnchor xmlns:cdr="http://schemas.openxmlformats.org/drawingml/2006/chartDrawing">
    <cdr:from>
      <cdr:x>0.01365</cdr:x>
      <cdr:y>0.86856</cdr:y>
    </cdr:from>
    <cdr:to>
      <cdr:x>0.22696</cdr:x>
      <cdr:y>0.96123</cdr:y>
    </cdr:to>
    <cdr:sp macro="" textlink="">
      <cdr:nvSpPr>
        <cdr:cNvPr id="6" name="TextBox 5">
          <a:extLst xmlns:a="http://schemas.openxmlformats.org/drawingml/2006/main">
            <a:ext uri="{FF2B5EF4-FFF2-40B4-BE49-F238E27FC236}">
              <a16:creationId xmlns:a16="http://schemas.microsoft.com/office/drawing/2014/main" id="{BB1FB49B-C6F1-4A76-ADB8-7CEC901961D5}"/>
            </a:ext>
          </a:extLst>
        </cdr:cNvPr>
        <cdr:cNvSpPr txBox="1"/>
      </cdr:nvSpPr>
      <cdr:spPr>
        <a:xfrm xmlns:a="http://schemas.openxmlformats.org/drawingml/2006/main">
          <a:off x="121920" y="4910854"/>
          <a:ext cx="1905000" cy="5239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b="1" dirty="0"/>
            <a:t>340,000</a:t>
          </a:r>
        </a:p>
      </cdr:txBody>
    </cdr:sp>
  </cdr:relSizeAnchor>
  <cdr:relSizeAnchor xmlns:cdr="http://schemas.openxmlformats.org/drawingml/2006/chartDrawing">
    <cdr:from>
      <cdr:x>0.76301</cdr:x>
      <cdr:y>0.86856</cdr:y>
    </cdr:from>
    <cdr:to>
      <cdr:x>0.97632</cdr:x>
      <cdr:y>0.96123</cdr:y>
    </cdr:to>
    <cdr:sp macro="" textlink="">
      <cdr:nvSpPr>
        <cdr:cNvPr id="7" name="TextBox 1">
          <a:extLst xmlns:a="http://schemas.openxmlformats.org/drawingml/2006/main">
            <a:ext uri="{FF2B5EF4-FFF2-40B4-BE49-F238E27FC236}">
              <a16:creationId xmlns:a16="http://schemas.microsoft.com/office/drawing/2014/main" id="{4009A0B3-D737-4D74-8F00-006AE63314B8}"/>
            </a:ext>
          </a:extLst>
        </cdr:cNvPr>
        <cdr:cNvSpPr txBox="1"/>
      </cdr:nvSpPr>
      <cdr:spPr>
        <a:xfrm xmlns:a="http://schemas.openxmlformats.org/drawingml/2006/main">
          <a:off x="6814124" y="4910854"/>
          <a:ext cx="1905000" cy="5239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600" b="1" dirty="0"/>
            <a:t>476,000</a:t>
          </a:r>
        </a:p>
      </cdr:txBody>
    </cdr:sp>
  </cdr:relSizeAnchor>
  <cdr:relSizeAnchor xmlns:cdr="http://schemas.openxmlformats.org/drawingml/2006/chartDrawing">
    <cdr:from>
      <cdr:x>0.21346</cdr:x>
      <cdr:y>0.87398</cdr:y>
    </cdr:from>
    <cdr:to>
      <cdr:x>0.76451</cdr:x>
      <cdr:y>1</cdr:y>
    </cdr:to>
    <cdr:sp macro="" textlink="">
      <cdr:nvSpPr>
        <cdr:cNvPr id="8" name="Arrow: Right 7">
          <a:extLst xmlns:a="http://schemas.openxmlformats.org/drawingml/2006/main">
            <a:ext uri="{FF2B5EF4-FFF2-40B4-BE49-F238E27FC236}">
              <a16:creationId xmlns:a16="http://schemas.microsoft.com/office/drawing/2014/main" id="{F144ED8A-DDA6-4685-AD39-FD98ECABF4A3}"/>
            </a:ext>
          </a:extLst>
        </cdr:cNvPr>
        <cdr:cNvSpPr/>
      </cdr:nvSpPr>
      <cdr:spPr>
        <a:xfrm xmlns:a="http://schemas.openxmlformats.org/drawingml/2006/main">
          <a:off x="1906334" y="4941518"/>
          <a:ext cx="4921230" cy="712522"/>
        </a:xfrm>
        <a:prstGeom xmlns:a="http://schemas.openxmlformats.org/drawingml/2006/main" prst="rightArrow">
          <a:avLst/>
        </a:prstGeom>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0.23891</cdr:x>
      <cdr:y>0.89488</cdr:y>
    </cdr:from>
    <cdr:to>
      <cdr:x>0.7372</cdr:x>
      <cdr:y>0.93356</cdr:y>
    </cdr:to>
    <cdr:sp macro="" textlink="">
      <cdr:nvSpPr>
        <cdr:cNvPr id="9" name="TextBox 8">
          <a:extLst xmlns:a="http://schemas.openxmlformats.org/drawingml/2006/main">
            <a:ext uri="{FF2B5EF4-FFF2-40B4-BE49-F238E27FC236}">
              <a16:creationId xmlns:a16="http://schemas.microsoft.com/office/drawing/2014/main" id="{12C09C5B-E230-4544-8DA8-95D3D215A95A}"/>
            </a:ext>
          </a:extLst>
        </cdr:cNvPr>
        <cdr:cNvSpPr txBox="1"/>
      </cdr:nvSpPr>
      <cdr:spPr>
        <a:xfrm xmlns:a="http://schemas.openxmlformats.org/drawingml/2006/main">
          <a:off x="2133600" y="5059680"/>
          <a:ext cx="4450080" cy="2187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0.23735</cdr:x>
      <cdr:y>0.89488</cdr:y>
    </cdr:from>
    <cdr:to>
      <cdr:x>0.70151</cdr:x>
      <cdr:y>0.96123</cdr:y>
    </cdr:to>
    <cdr:sp macro="" textlink="">
      <cdr:nvSpPr>
        <cdr:cNvPr id="10" name="TextBox 9">
          <a:extLst xmlns:a="http://schemas.openxmlformats.org/drawingml/2006/main">
            <a:ext uri="{FF2B5EF4-FFF2-40B4-BE49-F238E27FC236}">
              <a16:creationId xmlns:a16="http://schemas.microsoft.com/office/drawing/2014/main" id="{87968CBA-BE53-404A-8309-FF36505345BD}"/>
            </a:ext>
          </a:extLst>
        </cdr:cNvPr>
        <cdr:cNvSpPr txBox="1"/>
      </cdr:nvSpPr>
      <cdr:spPr>
        <a:xfrm xmlns:a="http://schemas.openxmlformats.org/drawingml/2006/main">
          <a:off x="2119666" y="5059679"/>
          <a:ext cx="4145280" cy="3751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t>Population Increase 136,000</a:t>
          </a:r>
        </a:p>
      </cdr:txBody>
    </cdr:sp>
  </cdr:relSizeAnchor>
  <cdr:relSizeAnchor xmlns:cdr="http://schemas.openxmlformats.org/drawingml/2006/chartDrawing">
    <cdr:from>
      <cdr:x>0.06154</cdr:x>
      <cdr:y>0.01087</cdr:y>
    </cdr:from>
    <cdr:to>
      <cdr:x>0.30651</cdr:x>
      <cdr:y>0.10266</cdr:y>
    </cdr:to>
    <cdr:pic>
      <cdr:nvPicPr>
        <cdr:cNvPr id="3" name="chart">
          <a:extLst xmlns:a="http://schemas.openxmlformats.org/drawingml/2006/main">
            <a:ext uri="{FF2B5EF4-FFF2-40B4-BE49-F238E27FC236}">
              <a16:creationId xmlns:a16="http://schemas.microsoft.com/office/drawing/2014/main" id="{A0BC8189-EAD5-4B56-A28D-A6A97340E03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9577" y="61472"/>
          <a:ext cx="2187739" cy="518984"/>
        </a:xfrm>
        <a:prstGeom xmlns:a="http://schemas.openxmlformats.org/drawingml/2006/main" prst="rect">
          <a:avLst/>
        </a:prstGeom>
        <a:ln xmlns:a="http://schemas.openxmlformats.org/drawingml/2006/main">
          <a:solidFill>
            <a:schemeClr val="tx1"/>
          </a:solidFill>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4" y="3"/>
            <a:ext cx="3038145" cy="465743"/>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lvl1pPr defTabSz="931704">
              <a:defRPr sz="1200" dirty="0">
                <a:latin typeface="Arial" charset="0"/>
                <a:ea typeface="+mn-ea"/>
                <a:cs typeface="+mn-cs"/>
              </a:defRPr>
            </a:lvl1pPr>
          </a:lstStyle>
          <a:p>
            <a:pPr>
              <a:defRPr/>
            </a:pPr>
            <a:endParaRPr lang="en-US" dirty="0"/>
          </a:p>
        </p:txBody>
      </p:sp>
      <p:sp>
        <p:nvSpPr>
          <p:cNvPr id="208899" name="Rectangle 3"/>
          <p:cNvSpPr>
            <a:spLocks noGrp="1" noChangeArrowheads="1"/>
          </p:cNvSpPr>
          <p:nvPr>
            <p:ph type="dt" sz="quarter" idx="1"/>
          </p:nvPr>
        </p:nvSpPr>
        <p:spPr bwMode="auto">
          <a:xfrm>
            <a:off x="3970738" y="3"/>
            <a:ext cx="3038145" cy="465743"/>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lvl1pPr algn="r" defTabSz="931704">
              <a:defRPr sz="1200" dirty="0">
                <a:latin typeface="Arial" charset="0"/>
                <a:ea typeface="+mn-ea"/>
                <a:cs typeface="+mn-cs"/>
              </a:defRPr>
            </a:lvl1pPr>
          </a:lstStyle>
          <a:p>
            <a:pPr>
              <a:defRPr/>
            </a:pPr>
            <a:endParaRPr lang="en-US" dirty="0"/>
          </a:p>
        </p:txBody>
      </p:sp>
      <p:sp>
        <p:nvSpPr>
          <p:cNvPr id="208900" name="Rectangle 4"/>
          <p:cNvSpPr>
            <a:spLocks noGrp="1" noChangeArrowheads="1"/>
          </p:cNvSpPr>
          <p:nvPr>
            <p:ph type="ftr" sz="quarter" idx="2"/>
          </p:nvPr>
        </p:nvSpPr>
        <p:spPr bwMode="auto">
          <a:xfrm>
            <a:off x="4" y="8829125"/>
            <a:ext cx="3038145" cy="465743"/>
          </a:xfrm>
          <a:prstGeom prst="rect">
            <a:avLst/>
          </a:prstGeom>
          <a:noFill/>
          <a:ln w="9525">
            <a:noFill/>
            <a:miter lim="800000"/>
            <a:headEnd/>
            <a:tailEnd/>
          </a:ln>
          <a:effectLst/>
        </p:spPr>
        <p:txBody>
          <a:bodyPr vert="horz" wrap="square" lIns="93162" tIns="46580" rIns="93162" bIns="46580" numCol="1" anchor="b" anchorCtr="0" compatLnSpc="1">
            <a:prstTxWarp prst="textNoShape">
              <a:avLst/>
            </a:prstTxWarp>
          </a:bodyPr>
          <a:lstStyle>
            <a:lvl1pPr defTabSz="931704">
              <a:defRPr sz="1200" dirty="0">
                <a:latin typeface="Arial" charset="0"/>
                <a:ea typeface="+mn-ea"/>
                <a:cs typeface="+mn-cs"/>
              </a:defRPr>
            </a:lvl1pPr>
          </a:lstStyle>
          <a:p>
            <a:pPr>
              <a:defRPr/>
            </a:pPr>
            <a:endParaRPr lang="en-US" dirty="0"/>
          </a:p>
        </p:txBody>
      </p:sp>
      <p:sp>
        <p:nvSpPr>
          <p:cNvPr id="208901" name="Rectangle 5"/>
          <p:cNvSpPr>
            <a:spLocks noGrp="1" noChangeArrowheads="1"/>
          </p:cNvSpPr>
          <p:nvPr>
            <p:ph type="sldNum" sz="quarter" idx="3"/>
          </p:nvPr>
        </p:nvSpPr>
        <p:spPr bwMode="auto">
          <a:xfrm>
            <a:off x="3970738" y="8829125"/>
            <a:ext cx="3038145" cy="465743"/>
          </a:xfrm>
          <a:prstGeom prst="rect">
            <a:avLst/>
          </a:prstGeom>
          <a:noFill/>
          <a:ln w="9525">
            <a:noFill/>
            <a:miter lim="800000"/>
            <a:headEnd/>
            <a:tailEnd/>
          </a:ln>
          <a:effectLst/>
        </p:spPr>
        <p:txBody>
          <a:bodyPr vert="horz" wrap="square" lIns="93162" tIns="46580" rIns="93162" bIns="46580" numCol="1" anchor="b" anchorCtr="0" compatLnSpc="1">
            <a:prstTxWarp prst="textNoShape">
              <a:avLst/>
            </a:prstTxWarp>
          </a:bodyPr>
          <a:lstStyle>
            <a:lvl1pPr algn="r" defTabSz="931704">
              <a:defRPr sz="1200">
                <a:ea typeface="ＭＳ Ｐゴシック" charset="-128"/>
                <a:cs typeface="+mn-cs"/>
              </a:defRPr>
            </a:lvl1pPr>
          </a:lstStyle>
          <a:p>
            <a:pPr>
              <a:defRPr/>
            </a:pPr>
            <a:fld id="{B7823D51-5C0C-46BA-82C8-6838F72076A0}" type="slidenum">
              <a:rPr lang="en-US"/>
              <a:pPr>
                <a:defRPr/>
              </a:pPr>
              <a:t>‹#›</a:t>
            </a:fld>
            <a:endParaRPr lang="en-US" dirty="0"/>
          </a:p>
        </p:txBody>
      </p:sp>
    </p:spTree>
    <p:extLst>
      <p:ext uri="{BB962C8B-B14F-4D97-AF65-F5344CB8AC3E}">
        <p14:creationId xmlns:p14="http://schemas.microsoft.com/office/powerpoint/2010/main" val="1613383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4" y="3"/>
            <a:ext cx="3038145" cy="465743"/>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lvl1pPr defTabSz="931704">
              <a:defRPr sz="1200" dirty="0">
                <a:latin typeface="Arial" charset="0"/>
                <a:ea typeface="+mn-ea"/>
                <a:cs typeface="+mn-cs"/>
              </a:defRPr>
            </a:lvl1pPr>
          </a:lstStyle>
          <a:p>
            <a:pPr>
              <a:defRPr/>
            </a:pPr>
            <a:endParaRPr lang="en-US" dirty="0"/>
          </a:p>
        </p:txBody>
      </p:sp>
      <p:sp>
        <p:nvSpPr>
          <p:cNvPr id="39939" name="Rectangle 3"/>
          <p:cNvSpPr>
            <a:spLocks noGrp="1" noChangeArrowheads="1"/>
          </p:cNvSpPr>
          <p:nvPr>
            <p:ph type="dt" idx="1"/>
          </p:nvPr>
        </p:nvSpPr>
        <p:spPr bwMode="auto">
          <a:xfrm>
            <a:off x="3970738" y="3"/>
            <a:ext cx="3038145" cy="465743"/>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lvl1pPr algn="r" defTabSz="931704">
              <a:defRPr sz="1200" dirty="0">
                <a:latin typeface="Arial" charset="0"/>
                <a:ea typeface="+mn-ea"/>
                <a:cs typeface="+mn-cs"/>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1100" y="695325"/>
            <a:ext cx="46482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1348" y="4416102"/>
            <a:ext cx="5607711" cy="4183995"/>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4" y="8829125"/>
            <a:ext cx="3038145" cy="465743"/>
          </a:xfrm>
          <a:prstGeom prst="rect">
            <a:avLst/>
          </a:prstGeom>
          <a:noFill/>
          <a:ln w="9525">
            <a:noFill/>
            <a:miter lim="800000"/>
            <a:headEnd/>
            <a:tailEnd/>
          </a:ln>
          <a:effectLst/>
        </p:spPr>
        <p:txBody>
          <a:bodyPr vert="horz" wrap="square" lIns="93162" tIns="46580" rIns="93162" bIns="46580" numCol="1" anchor="b" anchorCtr="0" compatLnSpc="1">
            <a:prstTxWarp prst="textNoShape">
              <a:avLst/>
            </a:prstTxWarp>
          </a:bodyPr>
          <a:lstStyle>
            <a:lvl1pPr defTabSz="931704">
              <a:defRPr sz="1200" dirty="0">
                <a:latin typeface="Arial" charset="0"/>
                <a:ea typeface="+mn-ea"/>
                <a:cs typeface="+mn-cs"/>
              </a:defRPr>
            </a:lvl1pPr>
          </a:lstStyle>
          <a:p>
            <a:pPr>
              <a:defRPr/>
            </a:pPr>
            <a:endParaRPr lang="en-US" dirty="0"/>
          </a:p>
        </p:txBody>
      </p:sp>
      <p:sp>
        <p:nvSpPr>
          <p:cNvPr id="39943" name="Rectangle 7"/>
          <p:cNvSpPr>
            <a:spLocks noGrp="1" noChangeArrowheads="1"/>
          </p:cNvSpPr>
          <p:nvPr>
            <p:ph type="sldNum" sz="quarter" idx="5"/>
          </p:nvPr>
        </p:nvSpPr>
        <p:spPr bwMode="auto">
          <a:xfrm>
            <a:off x="3970738" y="8829125"/>
            <a:ext cx="3038145" cy="465743"/>
          </a:xfrm>
          <a:prstGeom prst="rect">
            <a:avLst/>
          </a:prstGeom>
          <a:noFill/>
          <a:ln w="9525">
            <a:noFill/>
            <a:miter lim="800000"/>
            <a:headEnd/>
            <a:tailEnd/>
          </a:ln>
          <a:effectLst/>
        </p:spPr>
        <p:txBody>
          <a:bodyPr vert="horz" wrap="square" lIns="93162" tIns="46580" rIns="93162" bIns="46580" numCol="1" anchor="b" anchorCtr="0" compatLnSpc="1">
            <a:prstTxWarp prst="textNoShape">
              <a:avLst/>
            </a:prstTxWarp>
          </a:bodyPr>
          <a:lstStyle>
            <a:lvl1pPr algn="r" defTabSz="931704">
              <a:defRPr sz="1200">
                <a:ea typeface="ＭＳ Ｐゴシック" charset="-128"/>
                <a:cs typeface="+mn-cs"/>
              </a:defRPr>
            </a:lvl1pPr>
          </a:lstStyle>
          <a:p>
            <a:pPr>
              <a:defRPr/>
            </a:pPr>
            <a:fld id="{A1520428-9C87-493F-95C6-08F0E0D15A8B}" type="slidenum">
              <a:rPr lang="en-US"/>
              <a:pPr>
                <a:defRPr/>
              </a:pPr>
              <a:t>‹#›</a:t>
            </a:fld>
            <a:endParaRPr lang="en-US" dirty="0"/>
          </a:p>
        </p:txBody>
      </p:sp>
    </p:spTree>
    <p:extLst>
      <p:ext uri="{BB962C8B-B14F-4D97-AF65-F5344CB8AC3E}">
        <p14:creationId xmlns:p14="http://schemas.microsoft.com/office/powerpoint/2010/main" val="1867339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520428-9C87-493F-95C6-08F0E0D15A8B}" type="slidenum">
              <a:rPr lang="en-US" smtClean="0"/>
              <a:pPr>
                <a:defRPr/>
              </a:pPr>
              <a:t>1</a:t>
            </a:fld>
            <a:endParaRPr lang="en-US" dirty="0"/>
          </a:p>
        </p:txBody>
      </p:sp>
    </p:spTree>
    <p:extLst>
      <p:ext uri="{BB962C8B-B14F-4D97-AF65-F5344CB8AC3E}">
        <p14:creationId xmlns:p14="http://schemas.microsoft.com/office/powerpoint/2010/main" val="389438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846138"/>
            <a:ext cx="4702175" cy="3527425"/>
          </a:xfrm>
        </p:spPr>
      </p:sp>
      <p:sp>
        <p:nvSpPr>
          <p:cNvPr id="4" name="Slide Number Placeholder 3"/>
          <p:cNvSpPr>
            <a:spLocks noGrp="1"/>
          </p:cNvSpPr>
          <p:nvPr>
            <p:ph type="sldNum" sz="quarter" idx="10"/>
          </p:nvPr>
        </p:nvSpPr>
        <p:spPr/>
        <p:txBody>
          <a:bodyPr/>
          <a:lstStyle/>
          <a:p>
            <a:pPr defTabSz="920996">
              <a:defRPr/>
            </a:pPr>
            <a:fld id="{653EBF62-AB6B-475A-AC8F-222B1F011BB6}" type="slidenum">
              <a:rPr lang="en-US">
                <a:solidFill>
                  <a:prstClr val="black"/>
                </a:solidFill>
                <a:latin typeface="Calibri"/>
              </a:rPr>
              <a:pPr defTabSz="920996">
                <a:defRPr/>
              </a:pPr>
              <a:t>11</a:t>
            </a:fld>
            <a:endParaRPr lang="en-US" dirty="0">
              <a:solidFill>
                <a:prstClr val="black"/>
              </a:solidFill>
              <a:latin typeface="Calibri"/>
            </a:endParaRPr>
          </a:p>
        </p:txBody>
      </p:sp>
      <p:sp>
        <p:nvSpPr>
          <p:cNvPr id="6" name="Notes Placeholder 5">
            <a:extLst>
              <a:ext uri="{FF2B5EF4-FFF2-40B4-BE49-F238E27FC236}">
                <a16:creationId xmlns:a16="http://schemas.microsoft.com/office/drawing/2014/main" id="{459B1361-BAEF-4A98-88A2-332AF225D352}"/>
              </a:ext>
            </a:extLst>
          </p:cNvPr>
          <p:cNvSpPr>
            <a:spLocks noGrp="1"/>
          </p:cNvSpPr>
          <p:nvPr>
            <p:ph type="body" sz="quarter" idx="3"/>
          </p:nvPr>
        </p:nvSpPr>
        <p:spPr>
          <a:xfrm>
            <a:off x="704620" y="4373146"/>
            <a:ext cx="5636946" cy="4230585"/>
          </a:xfrm>
        </p:spPr>
        <p:txBody>
          <a:bodyPr/>
          <a:lstStyle/>
          <a:p>
            <a:endParaRPr lang="en-US" dirty="0"/>
          </a:p>
        </p:txBody>
      </p:sp>
    </p:spTree>
    <p:extLst>
      <p:ext uri="{BB962C8B-B14F-4D97-AF65-F5344CB8AC3E}">
        <p14:creationId xmlns:p14="http://schemas.microsoft.com/office/powerpoint/2010/main" val="52267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763" indent="-284763">
              <a:buFont typeface="Arial" panose="020B0604020202020204" pitchFamily="34" charset="0"/>
              <a:buChar char="•"/>
            </a:pPr>
            <a:endParaRPr lang="en-US" sz="1800" b="1" dirty="0"/>
          </a:p>
        </p:txBody>
      </p:sp>
      <p:sp>
        <p:nvSpPr>
          <p:cNvPr id="4" name="Slide Number Placeholder 3"/>
          <p:cNvSpPr>
            <a:spLocks noGrp="1"/>
          </p:cNvSpPr>
          <p:nvPr>
            <p:ph type="sldNum" sz="quarter" idx="10"/>
          </p:nvPr>
        </p:nvSpPr>
        <p:spPr/>
        <p:txBody>
          <a:bodyPr/>
          <a:lstStyle/>
          <a:p>
            <a:pPr>
              <a:defRPr/>
            </a:pPr>
            <a:fld id="{A1520428-9C87-493F-95C6-08F0E0D15A8B}"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815346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520428-9C87-493F-95C6-08F0E0D15A8B}"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10215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520428-9C87-493F-95C6-08F0E0D15A8B}"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961410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674" name="Rectangle 2"/>
          <p:cNvSpPr>
            <a:spLocks noGrp="1" noRot="1" noChangeAspect="1" noChangeArrowheads="1" noTextEdit="1"/>
          </p:cNvSpPr>
          <p:nvPr>
            <p:ph type="sldImg"/>
          </p:nvPr>
        </p:nvSpPr>
        <p:spPr>
          <a:xfrm>
            <a:off x="1131888" y="695325"/>
            <a:ext cx="4646612" cy="3486150"/>
          </a:xfrm>
          <a:ln/>
        </p:spPr>
      </p:sp>
      <p:sp>
        <p:nvSpPr>
          <p:cNvPr id="3484675" name="Rectangle 3"/>
          <p:cNvSpPr>
            <a:spLocks noGrp="1" noChangeArrowheads="1"/>
          </p:cNvSpPr>
          <p:nvPr>
            <p:ph type="body" idx="1"/>
          </p:nvPr>
        </p:nvSpPr>
        <p:spPr>
          <a:xfrm>
            <a:off x="691885" y="4416427"/>
            <a:ext cx="5530373" cy="4183063"/>
          </a:xfrm>
        </p:spPr>
        <p:txBody>
          <a:bodyPr/>
          <a:lstStyle/>
          <a:p>
            <a:r>
              <a:rPr lang="en-US" sz="1800" b="1" dirty="0"/>
              <a:t>Here are just a few of the many things we do to assist our local industry</a:t>
            </a:r>
          </a:p>
          <a:p>
            <a:r>
              <a:rPr lang="en-US" sz="1800" b="1" dirty="0"/>
              <a:t>For anyone in Sales, it is easier to retain your existing customers than it is to attract new ones!</a:t>
            </a:r>
          </a:p>
        </p:txBody>
      </p:sp>
    </p:spTree>
    <p:extLst>
      <p:ext uri="{BB962C8B-B14F-4D97-AF65-F5344CB8AC3E}">
        <p14:creationId xmlns:p14="http://schemas.microsoft.com/office/powerpoint/2010/main" val="76414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0" indent="-274320">
              <a:lnSpc>
                <a:spcPts val="3000"/>
              </a:lnSpc>
              <a:spcBef>
                <a:spcPts val="0"/>
              </a:spcBef>
              <a:spcAft>
                <a:spcPts val="0"/>
              </a:spcAft>
            </a:pPr>
            <a:r>
              <a:rPr lang="en-US" sz="1600" dirty="0"/>
              <a:t>Workforce Development and attraction Is Key to our Future - So Here is a good summary of </a:t>
            </a:r>
            <a:r>
              <a:rPr lang="en-US" sz="1600" dirty="0">
                <a:highlight>
                  <a:srgbClr val="FFFF00"/>
                </a:highlight>
              </a:rPr>
              <a:t>what we do</a:t>
            </a:r>
          </a:p>
          <a:p>
            <a:pPr marL="457200" indent="-274320">
              <a:lnSpc>
                <a:spcPts val="3000"/>
              </a:lnSpc>
              <a:spcAft>
                <a:spcPts val="0"/>
              </a:spcAft>
            </a:pPr>
            <a:r>
              <a:rPr lang="en-US" sz="1600" dirty="0"/>
              <a:t>With current and future </a:t>
            </a:r>
            <a:r>
              <a:rPr lang="en-US" sz="1600" dirty="0">
                <a:highlight>
                  <a:srgbClr val="FFFF00"/>
                </a:highlight>
              </a:rPr>
              <a:t>employer needs as our focus</a:t>
            </a:r>
          </a:p>
          <a:p>
            <a:pPr marL="457200" indent="-274320">
              <a:lnSpc>
                <a:spcPts val="3000"/>
              </a:lnSpc>
              <a:spcAft>
                <a:spcPts val="0"/>
              </a:spcAft>
            </a:pPr>
            <a:r>
              <a:rPr lang="en-US" dirty="0"/>
              <a:t>1. we connect the workforce ecosystem to the employers.</a:t>
            </a:r>
          </a:p>
          <a:p>
            <a:pPr marL="457200" indent="-274320">
              <a:lnSpc>
                <a:spcPts val="3000"/>
              </a:lnSpc>
              <a:spcBef>
                <a:spcPts val="0"/>
              </a:spcBef>
              <a:spcAft>
                <a:spcPts val="0"/>
              </a:spcAft>
            </a:pPr>
            <a:r>
              <a:rPr lang="en-US" dirty="0"/>
              <a:t>2. Work with the education providers</a:t>
            </a:r>
          </a:p>
          <a:p>
            <a:pPr marL="457200" indent="-274320">
              <a:lnSpc>
                <a:spcPts val="3000"/>
              </a:lnSpc>
              <a:spcBef>
                <a:spcPts val="0"/>
              </a:spcBef>
              <a:spcAft>
                <a:spcPts val="0"/>
              </a:spcAft>
            </a:pPr>
            <a:r>
              <a:rPr lang="en-US" sz="1600" dirty="0"/>
              <a:t>3. Attract talent to the region and </a:t>
            </a:r>
          </a:p>
          <a:p>
            <a:pPr marL="457200" indent="-274320">
              <a:lnSpc>
                <a:spcPts val="3000"/>
              </a:lnSpc>
              <a:spcBef>
                <a:spcPts val="0"/>
              </a:spcBef>
              <a:spcAft>
                <a:spcPts val="0"/>
              </a:spcAft>
            </a:pPr>
            <a:r>
              <a:rPr lang="en-US" dirty="0"/>
              <a:t>4. </a:t>
            </a:r>
            <a:r>
              <a:rPr lang="en-US" sz="1600" dirty="0"/>
              <a:t>Help to upskill the existing workfor</a:t>
            </a:r>
            <a:r>
              <a:rPr lang="en-US" dirty="0"/>
              <a:t>ce so they can transition to the jobs of the future.</a:t>
            </a:r>
            <a:endParaRPr lang="en-US" sz="1600" dirty="0"/>
          </a:p>
        </p:txBody>
      </p:sp>
      <p:sp>
        <p:nvSpPr>
          <p:cNvPr id="4" name="Slide Number Placeholder 3"/>
          <p:cNvSpPr>
            <a:spLocks noGrp="1"/>
          </p:cNvSpPr>
          <p:nvPr>
            <p:ph type="sldNum" sz="quarter" idx="10"/>
          </p:nvPr>
        </p:nvSpPr>
        <p:spPr/>
        <p:txBody>
          <a:bodyPr/>
          <a:lstStyle/>
          <a:p>
            <a:pPr marL="0" marR="0" lvl="0" indent="0" algn="r" defTabSz="931693" rtl="0" eaLnBrk="1" fontAlgn="base" latinLnBrk="0" hangingPunct="1">
              <a:lnSpc>
                <a:spcPct val="100000"/>
              </a:lnSpc>
              <a:spcBef>
                <a:spcPct val="0"/>
              </a:spcBef>
              <a:spcAft>
                <a:spcPct val="0"/>
              </a:spcAft>
              <a:buClrTx/>
              <a:buSzTx/>
              <a:buFontTx/>
              <a:buNone/>
              <a:tabLst/>
              <a:defRPr/>
            </a:pPr>
            <a:fld id="{A1520428-9C87-493F-95C6-08F0E0D15A8B}"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3169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256741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600" dirty="0"/>
              <a:t>This is </a:t>
            </a:r>
            <a:r>
              <a:rPr lang="en-US" sz="1600" dirty="0">
                <a:highlight>
                  <a:srgbClr val="FFFF00"/>
                </a:highlight>
              </a:rPr>
              <a:t>how we will do it</a:t>
            </a:r>
          </a:p>
          <a:p>
            <a:pPr marL="214313" indent="-214313">
              <a:buFontTx/>
              <a:buChar char="-"/>
            </a:pPr>
            <a:r>
              <a:rPr lang="en-US" sz="1600" dirty="0"/>
              <a:t>Working with our partners:</a:t>
            </a:r>
            <a:r>
              <a:rPr lang="en-US" dirty="0"/>
              <a:t> </a:t>
            </a:r>
          </a:p>
          <a:p>
            <a:pPr marL="214313" indent="-214313">
              <a:buFontTx/>
              <a:buChar char="-"/>
            </a:pPr>
            <a:r>
              <a:rPr lang="en-US" dirty="0"/>
              <a:t>Conduct </a:t>
            </a:r>
            <a:r>
              <a:rPr lang="en-US" dirty="0">
                <a:solidFill>
                  <a:srgbClr val="C00000"/>
                </a:solidFill>
              </a:rPr>
              <a:t>Research </a:t>
            </a:r>
            <a:r>
              <a:rPr lang="en-US" dirty="0"/>
              <a:t>And Assemble And Analyze Data</a:t>
            </a:r>
          </a:p>
          <a:p>
            <a:pPr marL="214313" indent="-214313">
              <a:buFontTx/>
              <a:buChar char="-"/>
            </a:pPr>
            <a:r>
              <a:rPr lang="en-US" dirty="0">
                <a:solidFill>
                  <a:srgbClr val="C00000"/>
                </a:solidFill>
              </a:rPr>
              <a:t>Inform</a:t>
            </a:r>
            <a:r>
              <a:rPr lang="en-US" dirty="0"/>
              <a:t> Stakeholders</a:t>
            </a:r>
          </a:p>
          <a:p>
            <a:pPr marL="214313" indent="-214313">
              <a:buFontTx/>
              <a:buChar char="-"/>
            </a:pPr>
            <a:r>
              <a:rPr lang="en-US" dirty="0"/>
              <a:t>Encourage And Strengthen </a:t>
            </a:r>
            <a:br>
              <a:rPr lang="en-US" dirty="0"/>
            </a:br>
            <a:r>
              <a:rPr lang="en-US" dirty="0">
                <a:solidFill>
                  <a:srgbClr val="C00000"/>
                </a:solidFill>
              </a:rPr>
              <a:t>Connections</a:t>
            </a:r>
          </a:p>
          <a:p>
            <a:pPr marL="214313" indent="-214313">
              <a:buFontTx/>
              <a:buChar char="-"/>
            </a:pPr>
            <a:r>
              <a:rPr lang="en-US" dirty="0">
                <a:solidFill>
                  <a:srgbClr val="C00000"/>
                </a:solidFill>
              </a:rPr>
              <a:t>Support</a:t>
            </a:r>
            <a:r>
              <a:rPr lang="en-US" dirty="0"/>
              <a:t> Initiatives That </a:t>
            </a:r>
            <a:br>
              <a:rPr lang="en-US" dirty="0"/>
            </a:br>
            <a:r>
              <a:rPr lang="en-US" dirty="0"/>
              <a:t>Fill Gaps</a:t>
            </a:r>
          </a:p>
          <a:p>
            <a:pPr marL="214313" indent="-214313">
              <a:buFontTx/>
              <a:buChar char="-"/>
            </a:pPr>
            <a:r>
              <a:rPr lang="en-US" dirty="0">
                <a:solidFill>
                  <a:srgbClr val="C00000"/>
                </a:solidFill>
              </a:rPr>
              <a:t>Create programs and </a:t>
            </a:r>
            <a:r>
              <a:rPr lang="en-US" dirty="0"/>
              <a:t>Material to address WD needs</a:t>
            </a:r>
            <a:endParaRPr lang="en-US" sz="1600" dirty="0"/>
          </a:p>
          <a:p>
            <a:endParaRPr lang="en-US" b="0" dirty="0"/>
          </a:p>
        </p:txBody>
      </p:sp>
      <p:sp>
        <p:nvSpPr>
          <p:cNvPr id="4" name="Slide Number Placeholder 3"/>
          <p:cNvSpPr>
            <a:spLocks noGrp="1"/>
          </p:cNvSpPr>
          <p:nvPr>
            <p:ph type="sldNum" sz="quarter" idx="10"/>
          </p:nvPr>
        </p:nvSpPr>
        <p:spPr/>
        <p:txBody>
          <a:bodyPr/>
          <a:lstStyle/>
          <a:p>
            <a:pPr marL="0" marR="0" lvl="0" indent="0" algn="r" defTabSz="931693" rtl="0" eaLnBrk="1" fontAlgn="base" latinLnBrk="0" hangingPunct="1">
              <a:lnSpc>
                <a:spcPct val="100000"/>
              </a:lnSpc>
              <a:spcBef>
                <a:spcPct val="0"/>
              </a:spcBef>
              <a:spcAft>
                <a:spcPct val="0"/>
              </a:spcAft>
              <a:buClrTx/>
              <a:buSzTx/>
              <a:buFontTx/>
              <a:buNone/>
              <a:tabLst/>
              <a:defRPr/>
            </a:pPr>
            <a:fld id="{A1520428-9C87-493F-95C6-08F0E0D15A8B}"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3169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2890300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2264" indent="-282264">
              <a:buFont typeface="Arial" panose="020B0604020202020204" pitchFamily="34" charset="0"/>
              <a:buChar char="•"/>
            </a:pPr>
            <a:r>
              <a:rPr lang="en-US" sz="1800" b="1" dirty="0"/>
              <a:t>The BRE-WD Team is primarily focused on taking care of existing companies </a:t>
            </a:r>
          </a:p>
          <a:p>
            <a:pPr marL="282264" indent="-282264">
              <a:buFont typeface="Arial" panose="020B0604020202020204" pitchFamily="34" charset="0"/>
              <a:buChar char="•"/>
            </a:pPr>
            <a:r>
              <a:rPr lang="en-US" sz="1800" b="1" dirty="0"/>
              <a:t>As you know many of the existing and even our new companies have workforce as their top issue.</a:t>
            </a:r>
          </a:p>
          <a:p>
            <a:pPr marL="169359" indent="-169359">
              <a:buFont typeface="Arial" panose="020B0604020202020204" pitchFamily="34" charset="0"/>
              <a:buChar char="•"/>
            </a:pPr>
            <a:r>
              <a:rPr lang="en-US" sz="1800" dirty="0">
                <a:highlight>
                  <a:srgbClr val="FFFF00"/>
                </a:highlight>
              </a:rPr>
              <a:t>Thanks to Nancy, Amy, Cynthia &amp; Millie</a:t>
            </a:r>
          </a:p>
        </p:txBody>
      </p:sp>
      <p:sp>
        <p:nvSpPr>
          <p:cNvPr id="4" name="Slide Number Placeholder 3"/>
          <p:cNvSpPr>
            <a:spLocks noGrp="1"/>
          </p:cNvSpPr>
          <p:nvPr>
            <p:ph type="sldNum" sz="quarter" idx="10"/>
          </p:nvPr>
        </p:nvSpPr>
        <p:spPr/>
        <p:txBody>
          <a:bodyPr/>
          <a:lstStyle/>
          <a:p>
            <a:pPr marL="0" marR="0" lvl="0" indent="0" algn="r" defTabSz="931693" rtl="0" eaLnBrk="1" fontAlgn="base" latinLnBrk="0" hangingPunct="1">
              <a:lnSpc>
                <a:spcPct val="100000"/>
              </a:lnSpc>
              <a:spcBef>
                <a:spcPct val="0"/>
              </a:spcBef>
              <a:spcAft>
                <a:spcPct val="0"/>
              </a:spcAft>
              <a:buClrTx/>
              <a:buSzTx/>
              <a:buFontTx/>
              <a:buNone/>
              <a:tabLst/>
              <a:defRPr/>
            </a:pPr>
            <a:fld id="{A1520428-9C87-493F-95C6-08F0E0D15A8B}"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charset="-128"/>
                <a:cs typeface="+mn-cs"/>
              </a:rPr>
              <a:pPr marL="0" marR="0" lvl="0" indent="0" algn="r" defTabSz="931693"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2543984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marL="284769" indent="-284769">
              <a:spcBef>
                <a:spcPts val="500"/>
              </a:spcBef>
              <a:buSzPct val="100000"/>
              <a:buFont typeface="Arial"/>
              <a:buChar char="•"/>
              <a:defRPr sz="1600" b="1">
                <a:latin typeface="Arial"/>
                <a:ea typeface="Arial"/>
                <a:cs typeface="Arial"/>
                <a:sym typeface="Arial"/>
              </a:defRPr>
            </a:pPr>
            <a:r>
              <a:rPr lang="en-US" dirty="0">
                <a:latin typeface="Arial"/>
                <a:cs typeface="Arial"/>
              </a:rPr>
              <a:t>Thanks to Doug, Bryan, Katie and our newest intern Omar </a:t>
            </a:r>
          </a:p>
          <a:p>
            <a:pPr marL="284769" indent="-284769">
              <a:spcBef>
                <a:spcPts val="500"/>
              </a:spcBef>
              <a:buSzPct val="100000"/>
              <a:buFont typeface="Arial"/>
              <a:buChar char="•"/>
              <a:defRPr sz="1600" b="1">
                <a:latin typeface="Arial"/>
                <a:ea typeface="Arial"/>
                <a:cs typeface="Arial"/>
                <a:sym typeface="Arial"/>
              </a:defRPr>
            </a:pPr>
            <a:r>
              <a:rPr lang="en-US" dirty="0">
                <a:latin typeface="Arial"/>
                <a:cs typeface="Arial"/>
              </a:rPr>
              <a:t>We continue to make great progress in growing our ecosystem</a:t>
            </a:r>
          </a:p>
          <a:p>
            <a:pPr marL="284769" indent="-284769">
              <a:spcBef>
                <a:spcPts val="500"/>
              </a:spcBef>
              <a:buSzPct val="100000"/>
              <a:buFont typeface="Arial"/>
              <a:buChar char="•"/>
              <a:defRPr sz="1600" b="1">
                <a:latin typeface="Arial"/>
                <a:ea typeface="Arial"/>
                <a:cs typeface="Arial"/>
                <a:sym typeface="Arial"/>
              </a:defRPr>
            </a:pPr>
            <a:r>
              <a:rPr lang="en-US" dirty="0">
                <a:latin typeface="Arial"/>
                <a:cs typeface="Arial"/>
              </a:rPr>
              <a:t>143 jobs may not seem like much to Stan when he brings in thousands of jobs, but any one of these new companies could be the next Tesla</a:t>
            </a:r>
          </a:p>
          <a:p>
            <a:pPr marL="284769" indent="-284769">
              <a:spcBef>
                <a:spcPts val="500"/>
              </a:spcBef>
              <a:buSzPct val="100000"/>
              <a:buFont typeface="Arial"/>
              <a:buChar char="•"/>
              <a:defRPr sz="1600" b="1">
                <a:latin typeface="Arial"/>
                <a:ea typeface="Arial"/>
                <a:cs typeface="Arial"/>
                <a:sym typeface="Arial"/>
              </a:defRPr>
            </a:pPr>
            <a:r>
              <a:rPr lang="en-US" dirty="0">
                <a:latin typeface="Arial"/>
                <a:cs typeface="Arial"/>
              </a:rPr>
              <a:t>Now that we have an ecosystem that is viable and somewhat developed we are shifting to a more aggressive program of attracting High Tech / High Growth Startups especially from The Bay Area </a:t>
            </a:r>
          </a:p>
        </p:txBody>
      </p:sp>
    </p:spTree>
    <p:extLst>
      <p:ext uri="{BB962C8B-B14F-4D97-AF65-F5344CB8AC3E}">
        <p14:creationId xmlns:p14="http://schemas.microsoft.com/office/powerpoint/2010/main" val="2805485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noRot="1" noChangeAspect="1"/>
          </p:cNvSpPr>
          <p:nvPr>
            <p:ph type="sldImg"/>
          </p:nvPr>
        </p:nvSpPr>
        <p:spPr>
          <a:prstGeom prst="rect">
            <a:avLst/>
          </a:prstGeom>
        </p:spPr>
        <p:txBody>
          <a:bodyPr/>
          <a:lstStyle/>
          <a:p>
            <a:endParaRPr/>
          </a:p>
        </p:txBody>
      </p:sp>
      <p:sp>
        <p:nvSpPr>
          <p:cNvPr id="524" name="Shape 524"/>
          <p:cNvSpPr>
            <a:spLocks noGrp="1"/>
          </p:cNvSpPr>
          <p:nvPr>
            <p:ph type="body" sz="quarter" idx="1"/>
          </p:nvPr>
        </p:nvSpPr>
        <p:spPr>
          <a:prstGeom prst="rect">
            <a:avLst/>
          </a:prstGeom>
        </p:spPr>
        <p:txBody>
          <a:bodyPr/>
          <a:lstStyle/>
          <a:p>
            <a:pPr defTabSz="914400">
              <a:spcBef>
                <a:spcPts val="500"/>
              </a:spcBef>
              <a:defRPr sz="1600" b="1">
                <a:latin typeface="Arial"/>
                <a:ea typeface="Arial"/>
                <a:cs typeface="Arial"/>
                <a:sym typeface="Arial"/>
              </a:defRPr>
            </a:pPr>
            <a:r>
              <a:rPr dirty="0"/>
              <a:t>We have </a:t>
            </a:r>
            <a:r>
              <a:rPr u="sng" dirty="0"/>
              <a:t>three</a:t>
            </a:r>
            <a:r>
              <a:rPr dirty="0"/>
              <a:t> areas we are putting extra emphasis on in the coming year.</a:t>
            </a:r>
          </a:p>
          <a:p>
            <a:pPr defTabSz="914400">
              <a:spcBef>
                <a:spcPts val="500"/>
              </a:spcBef>
              <a:defRPr sz="1600" b="1" u="sng">
                <a:latin typeface="Arial"/>
                <a:ea typeface="Arial"/>
                <a:cs typeface="Arial"/>
                <a:sym typeface="Arial"/>
              </a:defRPr>
            </a:pPr>
            <a:r>
              <a:rPr dirty="0"/>
              <a:t>The first Is tech Attraction</a:t>
            </a:r>
            <a:endParaRPr lang="en-US" dirty="0"/>
          </a:p>
          <a:p>
            <a:pPr defTabSz="914400">
              <a:spcBef>
                <a:spcPts val="500"/>
              </a:spcBef>
              <a:defRPr sz="1600" b="1">
                <a:latin typeface="Arial"/>
                <a:ea typeface="Arial"/>
                <a:cs typeface="Arial"/>
                <a:sym typeface="Arial"/>
              </a:defRPr>
            </a:pPr>
            <a:r>
              <a:rPr lang="en-US" dirty="0"/>
              <a:t>The ED Team is working with the other teams on the Bay Area attraction effort to help more of the start-ups and smaller technology companies consider Reno as a place to grow.</a:t>
            </a:r>
          </a:p>
        </p:txBody>
      </p:sp>
    </p:spTree>
    <p:extLst>
      <p:ext uri="{BB962C8B-B14F-4D97-AF65-F5344CB8AC3E}">
        <p14:creationId xmlns:p14="http://schemas.microsoft.com/office/powerpoint/2010/main" val="413484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Just a reminder – EDAWN is a non profit and depends primarily on our major investors for our support.  </a:t>
            </a:r>
          </a:p>
          <a:p>
            <a:r>
              <a:rPr lang="en-US" sz="1600" b="1" dirty="0"/>
              <a:t>We are responsible for the Reno-Sparks MSA and the I-80 corridor out to Fernley.</a:t>
            </a:r>
          </a:p>
        </p:txBody>
      </p:sp>
      <p:sp>
        <p:nvSpPr>
          <p:cNvPr id="4" name="Slide Number Placeholder 3"/>
          <p:cNvSpPr>
            <a:spLocks noGrp="1"/>
          </p:cNvSpPr>
          <p:nvPr>
            <p:ph type="sldNum" sz="quarter" idx="5"/>
          </p:nvPr>
        </p:nvSpPr>
        <p:spPr/>
        <p:txBody>
          <a:bodyPr/>
          <a:lstStyle/>
          <a:p>
            <a:pPr>
              <a:defRPr/>
            </a:pPr>
            <a:fld id="{A1520428-9C87-493F-95C6-08F0E0D15A8B}" type="slidenum">
              <a:rPr lang="en-US" smtClean="0"/>
              <a:pPr>
                <a:defRPr/>
              </a:pPr>
              <a:t>2</a:t>
            </a:fld>
            <a:endParaRPr lang="en-US" dirty="0"/>
          </a:p>
        </p:txBody>
      </p:sp>
    </p:spTree>
    <p:extLst>
      <p:ext uri="{BB962C8B-B14F-4D97-AF65-F5344CB8AC3E}">
        <p14:creationId xmlns:p14="http://schemas.microsoft.com/office/powerpoint/2010/main" val="329460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The second area of focus </a:t>
            </a:r>
            <a:r>
              <a:rPr lang="en-US" sz="1600" b="1" dirty="0"/>
              <a:t>is the ecosystem support and development.</a:t>
            </a:r>
          </a:p>
          <a:p>
            <a:r>
              <a:rPr lang="en-US" sz="1600" b="1" dirty="0"/>
              <a:t>You see the Ace of Hearts on you table, that represents the start-up deck which provides a visual of the ecosystem with contact information.</a:t>
            </a:r>
          </a:p>
          <a:p>
            <a:r>
              <a:rPr lang="en-US" sz="1600" b="1" dirty="0"/>
              <a:t>We will ask you to use that to help us promote the ecosystem to others</a:t>
            </a:r>
          </a:p>
        </p:txBody>
      </p:sp>
      <p:sp>
        <p:nvSpPr>
          <p:cNvPr id="4" name="Slide Number Placeholder 3"/>
          <p:cNvSpPr>
            <a:spLocks noGrp="1"/>
          </p:cNvSpPr>
          <p:nvPr>
            <p:ph type="sldNum" sz="quarter" idx="10"/>
          </p:nvPr>
        </p:nvSpPr>
        <p:spPr/>
        <p:txBody>
          <a:bodyPr/>
          <a:lstStyle/>
          <a:p>
            <a:fld id="{653EBF62-AB6B-475A-AC8F-222B1F011BB6}" type="slidenum">
              <a:rPr lang="en-US" smtClean="0"/>
              <a:pPr/>
              <a:t>23</a:t>
            </a:fld>
            <a:endParaRPr lang="en-US" dirty="0"/>
          </a:p>
        </p:txBody>
      </p:sp>
    </p:spTree>
    <p:extLst>
      <p:ext uri="{BB962C8B-B14F-4D97-AF65-F5344CB8AC3E}">
        <p14:creationId xmlns:p14="http://schemas.microsoft.com/office/powerpoint/2010/main" val="687932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The Third area of focus </a:t>
            </a:r>
            <a:r>
              <a:rPr lang="en-US" sz="1600" b="1" dirty="0"/>
              <a:t>is funding and helping our start-up get the funding they need to get </a:t>
            </a:r>
            <a:r>
              <a:rPr lang="en-US" dirty="0"/>
              <a:t>to the next level.</a:t>
            </a:r>
          </a:p>
          <a:p>
            <a:r>
              <a:rPr lang="en-US" sz="1600" b="1" dirty="0"/>
              <a:t>With the help of Gene Wong and others we launched the Reno Seed Fund </a:t>
            </a:r>
          </a:p>
          <a:p>
            <a:r>
              <a:rPr lang="en-US" sz="1600" b="1" dirty="0"/>
              <a:t>To give more start-up companies a little push in their development</a:t>
            </a:r>
          </a:p>
          <a:p>
            <a:r>
              <a:rPr lang="en-US" sz="1600" b="1" dirty="0"/>
              <a:t> and to attract start-ups to the region</a:t>
            </a:r>
          </a:p>
        </p:txBody>
      </p:sp>
      <p:sp>
        <p:nvSpPr>
          <p:cNvPr id="4" name="Slide Number Placeholder 3"/>
          <p:cNvSpPr>
            <a:spLocks noGrp="1"/>
          </p:cNvSpPr>
          <p:nvPr>
            <p:ph type="sldNum" sz="quarter" idx="10"/>
          </p:nvPr>
        </p:nvSpPr>
        <p:spPr/>
        <p:txBody>
          <a:bodyPr/>
          <a:lstStyle/>
          <a:p>
            <a:fld id="{653EBF62-AB6B-475A-AC8F-222B1F011BB6}" type="slidenum">
              <a:rPr lang="en-US" smtClean="0"/>
              <a:pPr/>
              <a:t>24</a:t>
            </a:fld>
            <a:endParaRPr lang="en-US" dirty="0"/>
          </a:p>
        </p:txBody>
      </p:sp>
    </p:spTree>
    <p:extLst>
      <p:ext uri="{BB962C8B-B14F-4D97-AF65-F5344CB8AC3E}">
        <p14:creationId xmlns:p14="http://schemas.microsoft.com/office/powerpoint/2010/main" val="64643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highlight>
                  <a:srgbClr val="FFFF00"/>
                </a:highlight>
              </a:rPr>
              <a:t>So </a:t>
            </a:r>
            <a:r>
              <a:rPr lang="en-US" dirty="0">
                <a:highlight>
                  <a:srgbClr val="FFFF00"/>
                </a:highlight>
              </a:rPr>
              <a:t>we can expect </a:t>
            </a:r>
            <a:r>
              <a:rPr lang="en-US" sz="1600" b="1" dirty="0">
                <a:highlight>
                  <a:srgbClr val="FFFF00"/>
                </a:highlight>
              </a:rPr>
              <a:t>growth to continue</a:t>
            </a:r>
            <a:r>
              <a:rPr lang="en-US" dirty="0">
                <a:highlight>
                  <a:srgbClr val="FFFF00"/>
                </a:highlight>
              </a:rPr>
              <a:t> </a:t>
            </a:r>
            <a:r>
              <a:rPr lang="en-US" sz="1600" b="1" dirty="0"/>
              <a:t>and our economy is </a:t>
            </a:r>
            <a:r>
              <a:rPr lang="en-US" sz="1600" b="1" u="sng" dirty="0"/>
              <a:t>more diversified than ever </a:t>
            </a:r>
            <a:r>
              <a:rPr lang="en-US" sz="1600" b="1" dirty="0"/>
              <a:t>but what can we do to keep this train on the tracks?</a:t>
            </a:r>
          </a:p>
          <a:p>
            <a:r>
              <a:rPr lang="en-US" sz="1600" b="1" dirty="0"/>
              <a:t>Here are a few things we need to consider</a:t>
            </a:r>
          </a:p>
          <a:p>
            <a:r>
              <a:rPr lang="en-US" sz="1600" b="1" dirty="0"/>
              <a:t>(</a:t>
            </a:r>
            <a:r>
              <a:rPr lang="en-US" dirty="0"/>
              <a:t>25</a:t>
            </a:r>
            <a:r>
              <a:rPr lang="en-US" sz="1600" b="1" dirty="0"/>
              <a:t> more slides)</a:t>
            </a:r>
          </a:p>
        </p:txBody>
      </p:sp>
      <p:sp>
        <p:nvSpPr>
          <p:cNvPr id="4" name="Slide Number Placeholder 3"/>
          <p:cNvSpPr>
            <a:spLocks noGrp="1"/>
          </p:cNvSpPr>
          <p:nvPr>
            <p:ph type="sldNum" sz="quarter" idx="10"/>
          </p:nvPr>
        </p:nvSpPr>
        <p:spPr/>
        <p:txBody>
          <a:bodyPr/>
          <a:lstStyle/>
          <a:p>
            <a:pPr>
              <a:defRPr/>
            </a:pPr>
            <a:fld id="{A1520428-9C87-493F-95C6-08F0E0D15A8B}" type="slidenum">
              <a:rPr lang="en-US" smtClean="0"/>
              <a:pPr>
                <a:defRPr/>
              </a:pPr>
              <a:t>25</a:t>
            </a:fld>
            <a:endParaRPr lang="en-US" dirty="0"/>
          </a:p>
        </p:txBody>
      </p:sp>
    </p:spTree>
    <p:extLst>
      <p:ext uri="{BB962C8B-B14F-4D97-AF65-F5344CB8AC3E}">
        <p14:creationId xmlns:p14="http://schemas.microsoft.com/office/powerpoint/2010/main" val="1208827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44" y="4413303"/>
            <a:ext cx="5607711" cy="4183995"/>
          </a:xfrm>
        </p:spPr>
        <p:txBody>
          <a:bodyPr/>
          <a:lstStyle/>
          <a:p>
            <a:r>
              <a:rPr lang="en-US" sz="1600" b="1" dirty="0"/>
              <a:t>It is really a supply and demand issue but the impacts go well beyond housing</a:t>
            </a:r>
          </a:p>
          <a:p>
            <a:r>
              <a:rPr lang="en-US" sz="1600" b="1" dirty="0"/>
              <a:t>This is a problem everywhere</a:t>
            </a:r>
          </a:p>
        </p:txBody>
      </p:sp>
      <p:sp>
        <p:nvSpPr>
          <p:cNvPr id="4" name="Slide Number Placeholder 3"/>
          <p:cNvSpPr>
            <a:spLocks noGrp="1"/>
          </p:cNvSpPr>
          <p:nvPr>
            <p:ph type="sldNum" sz="quarter" idx="5"/>
          </p:nvPr>
        </p:nvSpPr>
        <p:spPr/>
        <p:txBody>
          <a:bodyPr/>
          <a:lstStyle/>
          <a:p>
            <a:pPr>
              <a:defRPr/>
            </a:pPr>
            <a:fld id="{A1520428-9C87-493F-95C6-08F0E0D15A8B}" type="slidenum">
              <a:rPr lang="en-US" smtClean="0"/>
              <a:pPr>
                <a:defRPr/>
              </a:pPr>
              <a:t>26</a:t>
            </a:fld>
            <a:endParaRPr lang="en-US" dirty="0"/>
          </a:p>
        </p:txBody>
      </p:sp>
    </p:spTree>
    <p:extLst>
      <p:ext uri="{BB962C8B-B14F-4D97-AF65-F5344CB8AC3E}">
        <p14:creationId xmlns:p14="http://schemas.microsoft.com/office/powerpoint/2010/main" val="2574538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provides a great view of our housing situation.</a:t>
            </a:r>
          </a:p>
          <a:p>
            <a:r>
              <a:rPr lang="en-US" dirty="0"/>
              <a:t>Thanks to Brian </a:t>
            </a:r>
            <a:r>
              <a:rPr lang="en-US" dirty="0" err="1"/>
              <a:t>Bonnefant</a:t>
            </a:r>
            <a:r>
              <a:rPr lang="en-US" dirty="0"/>
              <a:t> and the Center for Regional Studies for the data.</a:t>
            </a:r>
          </a:p>
          <a:p>
            <a:r>
              <a:rPr lang="en-US" dirty="0"/>
              <a:t>First, we are building far fewer housing units now than before the recession even though our population has grown by 40%.</a:t>
            </a:r>
          </a:p>
          <a:p>
            <a:r>
              <a:rPr lang="en-US" dirty="0"/>
              <a:t>Second, we are adding more multifamily apartments than ever and there are several more in the pipeline so that will increase.</a:t>
            </a:r>
          </a:p>
          <a:p>
            <a:r>
              <a:rPr lang="en-US" dirty="0"/>
              <a:t>Finally, we are not really adding much missing middle housing, condos, townhomes and four </a:t>
            </a:r>
            <a:r>
              <a:rPr lang="en-US" dirty="0" err="1"/>
              <a:t>plexes</a:t>
            </a:r>
            <a:r>
              <a:rPr lang="en-US" dirty="0"/>
              <a:t> etc.</a:t>
            </a:r>
          </a:p>
        </p:txBody>
      </p:sp>
      <p:sp>
        <p:nvSpPr>
          <p:cNvPr id="4" name="Slide Number Placeholder 3"/>
          <p:cNvSpPr>
            <a:spLocks noGrp="1"/>
          </p:cNvSpPr>
          <p:nvPr>
            <p:ph type="sldNum" sz="quarter" idx="5"/>
          </p:nvPr>
        </p:nvSpPr>
        <p:spPr/>
        <p:txBody>
          <a:bodyPr/>
          <a:lstStyle/>
          <a:p>
            <a:pPr>
              <a:defRPr/>
            </a:pPr>
            <a:fld id="{A1520428-9C87-493F-95C6-08F0E0D15A8B}" type="slidenum">
              <a:rPr lang="en-US" smtClean="0"/>
              <a:pPr>
                <a:defRPr/>
              </a:pPr>
              <a:t>27</a:t>
            </a:fld>
            <a:endParaRPr lang="en-US" dirty="0"/>
          </a:p>
        </p:txBody>
      </p:sp>
    </p:spTree>
    <p:extLst>
      <p:ext uri="{BB962C8B-B14F-4D97-AF65-F5344CB8AC3E}">
        <p14:creationId xmlns:p14="http://schemas.microsoft.com/office/powerpoint/2010/main" val="662743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sz="1800" b="1" dirty="0">
                <a:latin typeface="Arial" pitchFamily="34" charset="0"/>
                <a:ea typeface="ＭＳ Ｐゴシック"/>
                <a:cs typeface="ＭＳ Ｐゴシック"/>
              </a:rPr>
              <a:t>Successful economic development is a partnership and EDAWN works region-wide with numerous collaborators, on various aspects of business recruitment, expansion and job creation. </a:t>
            </a:r>
          </a:p>
          <a:p>
            <a:endParaRPr lang="en-US" sz="1800" b="1" dirty="0">
              <a:latin typeface="Arial" pitchFamily="34" charset="0"/>
              <a:ea typeface="ＭＳ Ｐゴシック"/>
              <a:cs typeface="ＭＳ Ｐゴシック"/>
            </a:endParaRPr>
          </a:p>
          <a:p>
            <a:r>
              <a:rPr lang="en-US" sz="1800" b="1" dirty="0">
                <a:latin typeface="Arial" pitchFamily="34" charset="0"/>
                <a:ea typeface="ＭＳ Ｐゴシック"/>
                <a:cs typeface="ＭＳ Ｐゴシック"/>
              </a:rPr>
              <a:t>A special thanks to our elected officials from our Governor who has been personally involved in many of our deals and was key to the Tesla decision to our legislators and local elected officials – Let’s give them all a round of applause!</a:t>
            </a:r>
          </a:p>
        </p:txBody>
      </p:sp>
      <p:sp>
        <p:nvSpPr>
          <p:cNvPr id="4" name="Slide Number Placeholder 3"/>
          <p:cNvSpPr>
            <a:spLocks noGrp="1"/>
          </p:cNvSpPr>
          <p:nvPr>
            <p:ph type="sldNum" sz="quarter" idx="5"/>
          </p:nvPr>
        </p:nvSpPr>
        <p:spPr/>
        <p:txBody>
          <a:bodyPr/>
          <a:lstStyle/>
          <a:p>
            <a:pPr>
              <a:defRPr/>
            </a:pPr>
            <a:fld id="{A000AE48-3E74-4476-B854-DAF85A0C28AD}" type="slidenum">
              <a:rPr lang="en-US" smtClean="0"/>
              <a:pPr>
                <a:defRPr/>
              </a:pPr>
              <a:t>30</a:t>
            </a:fld>
            <a:endParaRPr lang="en-US" dirty="0"/>
          </a:p>
        </p:txBody>
      </p:sp>
    </p:spTree>
    <p:extLst>
      <p:ext uri="{BB962C8B-B14F-4D97-AF65-F5344CB8AC3E}">
        <p14:creationId xmlns:p14="http://schemas.microsoft.com/office/powerpoint/2010/main" val="2650513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520428-9C87-493F-95C6-08F0E0D15A8B}" type="slidenum">
              <a:rPr lang="en-US" smtClean="0"/>
              <a:pPr>
                <a:defRPr/>
              </a:pPr>
              <a:t>32</a:t>
            </a:fld>
            <a:endParaRPr lang="en-US" dirty="0"/>
          </a:p>
        </p:txBody>
      </p:sp>
    </p:spTree>
    <p:extLst>
      <p:ext uri="{BB962C8B-B14F-4D97-AF65-F5344CB8AC3E}">
        <p14:creationId xmlns:p14="http://schemas.microsoft.com/office/powerpoint/2010/main" val="191712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4774" indent="-284774">
              <a:buFont typeface="Arial" panose="020B0604020202020204" pitchFamily="34" charset="0"/>
              <a:buChar char="•"/>
            </a:pPr>
            <a:r>
              <a:rPr lang="en-US" sz="1800" b="1" dirty="0"/>
              <a:t>What’s new is that the three teams are more coordinated and integrated than ever.  </a:t>
            </a:r>
          </a:p>
          <a:p>
            <a:endParaRPr lang="en-US" sz="1800" b="1" dirty="0"/>
          </a:p>
        </p:txBody>
      </p:sp>
      <p:sp>
        <p:nvSpPr>
          <p:cNvPr id="4" name="Slide Number Placeholder 3"/>
          <p:cNvSpPr>
            <a:spLocks noGrp="1"/>
          </p:cNvSpPr>
          <p:nvPr>
            <p:ph type="sldNum" sz="quarter" idx="10"/>
          </p:nvPr>
        </p:nvSpPr>
        <p:spPr/>
        <p:txBody>
          <a:bodyPr/>
          <a:lstStyle/>
          <a:p>
            <a:pPr>
              <a:defRPr/>
            </a:pPr>
            <a:fld id="{A1520428-9C87-493F-95C6-08F0E0D15A8B}" type="slidenum">
              <a:rPr lang="en-US" smtClean="0"/>
              <a:pPr>
                <a:defRPr/>
              </a:pPr>
              <a:t>3</a:t>
            </a:fld>
            <a:endParaRPr lang="en-US" dirty="0"/>
          </a:p>
        </p:txBody>
      </p:sp>
    </p:spTree>
    <p:extLst>
      <p:ext uri="{BB962C8B-B14F-4D97-AF65-F5344CB8AC3E}">
        <p14:creationId xmlns:p14="http://schemas.microsoft.com/office/powerpoint/2010/main" val="290176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spcBef>
                <a:spcPts val="0"/>
              </a:spcBef>
              <a:spcAft>
                <a:spcPts val="1800"/>
              </a:spcAft>
            </a:pPr>
            <a:r>
              <a:rPr lang="en-US" sz="1600" b="1" dirty="0"/>
              <a:t>Our priorities for attraction are essentially the same as last year.</a:t>
            </a:r>
          </a:p>
          <a:p>
            <a:pPr>
              <a:lnSpc>
                <a:spcPts val="1600"/>
              </a:lnSpc>
              <a:spcBef>
                <a:spcPts val="0"/>
              </a:spcBef>
              <a:spcAft>
                <a:spcPts val="1800"/>
              </a:spcAft>
            </a:pPr>
            <a:r>
              <a:rPr lang="en-US" sz="1600" b="1" dirty="0"/>
              <a:t>Higher paying jobs and HQs</a:t>
            </a:r>
          </a:p>
          <a:p>
            <a:pPr>
              <a:lnSpc>
                <a:spcPts val="1600"/>
              </a:lnSpc>
              <a:spcBef>
                <a:spcPts val="0"/>
              </a:spcBef>
              <a:spcAft>
                <a:spcPts val="1800"/>
              </a:spcAft>
            </a:pPr>
            <a:r>
              <a:rPr lang="en-US" sz="1600" b="1" dirty="0"/>
              <a:t>While All three of our teams are working on a Bay Area Attraction Campaign</a:t>
            </a:r>
          </a:p>
        </p:txBody>
      </p:sp>
      <p:sp>
        <p:nvSpPr>
          <p:cNvPr id="4" name="Slide Number Placeholder 3"/>
          <p:cNvSpPr>
            <a:spLocks noGrp="1"/>
          </p:cNvSpPr>
          <p:nvPr>
            <p:ph type="sldNum" sz="quarter" idx="10"/>
          </p:nvPr>
        </p:nvSpPr>
        <p:spPr/>
        <p:txBody>
          <a:bodyPr/>
          <a:lstStyle/>
          <a:p>
            <a:pPr>
              <a:defRPr/>
            </a:pPr>
            <a:fld id="{A1520428-9C87-493F-95C6-08F0E0D15A8B}" type="slidenum">
              <a:rPr lang="en-US" smtClean="0"/>
              <a:pPr>
                <a:defRPr/>
              </a:pPr>
              <a:t>4</a:t>
            </a:fld>
            <a:endParaRPr lang="en-US" dirty="0"/>
          </a:p>
        </p:txBody>
      </p:sp>
    </p:spTree>
    <p:extLst>
      <p:ext uri="{BB962C8B-B14F-4D97-AF65-F5344CB8AC3E}">
        <p14:creationId xmlns:p14="http://schemas.microsoft.com/office/powerpoint/2010/main" val="182687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trend and you can see our focus on high paying technology companies over the past few years</a:t>
            </a:r>
            <a:r>
              <a:rPr lang="en-US" dirty="0">
                <a:solidFill>
                  <a:srgbClr val="000000"/>
                </a:solidFill>
              </a:rPr>
              <a:t> is paying off</a:t>
            </a:r>
            <a:r>
              <a:rPr lang="en-US" dirty="0"/>
              <a:t>.</a:t>
            </a:r>
          </a:p>
        </p:txBody>
      </p:sp>
      <p:sp>
        <p:nvSpPr>
          <p:cNvPr id="4" name="Slide Number Placeholder 3"/>
          <p:cNvSpPr>
            <a:spLocks noGrp="1"/>
          </p:cNvSpPr>
          <p:nvPr>
            <p:ph type="sldNum" sz="quarter" idx="5"/>
          </p:nvPr>
        </p:nvSpPr>
        <p:spPr/>
        <p:txBody>
          <a:bodyPr/>
          <a:lstStyle/>
          <a:p>
            <a:pPr>
              <a:defRPr/>
            </a:pPr>
            <a:fld id="{A1520428-9C87-493F-95C6-08F0E0D15A8B}" type="slidenum">
              <a:rPr lang="en-US" smtClean="0"/>
              <a:pPr>
                <a:defRPr/>
              </a:pPr>
              <a:t>5</a:t>
            </a:fld>
            <a:endParaRPr lang="en-US" dirty="0"/>
          </a:p>
        </p:txBody>
      </p:sp>
    </p:spTree>
    <p:extLst>
      <p:ext uri="{BB962C8B-B14F-4D97-AF65-F5344CB8AC3E}">
        <p14:creationId xmlns:p14="http://schemas.microsoft.com/office/powerpoint/2010/main" val="201616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technology companies - Can you imagine telling some one just 6 years ago, that Reno-Sparks is home to these great companies?</a:t>
            </a:r>
          </a:p>
        </p:txBody>
      </p:sp>
      <p:sp>
        <p:nvSpPr>
          <p:cNvPr id="4" name="Slide Number Placeholder 3"/>
          <p:cNvSpPr>
            <a:spLocks noGrp="1"/>
          </p:cNvSpPr>
          <p:nvPr>
            <p:ph type="sldNum" sz="quarter" idx="5"/>
          </p:nvPr>
        </p:nvSpPr>
        <p:spPr/>
        <p:txBody>
          <a:bodyPr/>
          <a:lstStyle/>
          <a:p>
            <a:pPr>
              <a:defRPr/>
            </a:pPr>
            <a:fld id="{A1520428-9C87-493F-95C6-08F0E0D15A8B}" type="slidenum">
              <a:rPr lang="en-US" smtClean="0"/>
              <a:pPr>
                <a:defRPr/>
              </a:pPr>
              <a:t>6</a:t>
            </a:fld>
            <a:endParaRPr lang="en-US" dirty="0"/>
          </a:p>
        </p:txBody>
      </p:sp>
    </p:spTree>
    <p:extLst>
      <p:ext uri="{BB962C8B-B14F-4D97-AF65-F5344CB8AC3E}">
        <p14:creationId xmlns:p14="http://schemas.microsoft.com/office/powerpoint/2010/main" val="42226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4767" indent="-284767"/>
            <a:r>
              <a:rPr lang="en-US" sz="1600" b="1" dirty="0"/>
              <a:t>You can see that we are </a:t>
            </a:r>
            <a:r>
              <a:rPr lang="en-US" sz="1600" b="1" u="sng" dirty="0"/>
              <a:t>out of available workforce </a:t>
            </a:r>
            <a:r>
              <a:rPr lang="en-US" sz="1600" b="1" dirty="0"/>
              <a:t>with full employment at around 4%.  So that means we must </a:t>
            </a:r>
            <a:r>
              <a:rPr lang="en-US" sz="1600" b="1" dirty="0">
                <a:highlight>
                  <a:srgbClr val="FFFF00"/>
                </a:highlight>
              </a:rPr>
              <a:t>upskill</a:t>
            </a:r>
            <a:r>
              <a:rPr lang="en-US" sz="1600" b="1" dirty="0"/>
              <a:t> our existing workforce</a:t>
            </a:r>
          </a:p>
          <a:p>
            <a:pPr marL="284767" indent="-284767"/>
            <a:r>
              <a:rPr lang="en-US" sz="1600" b="1" dirty="0"/>
              <a:t>And attract more talent to the region</a:t>
            </a:r>
          </a:p>
          <a:p>
            <a:endParaRPr lang="en-US" sz="1800" dirty="0"/>
          </a:p>
          <a:p>
            <a:pPr marL="284767" indent="-284767"/>
            <a:endParaRPr lang="en-US" sz="1800" dirty="0"/>
          </a:p>
        </p:txBody>
      </p:sp>
      <p:sp>
        <p:nvSpPr>
          <p:cNvPr id="4" name="Slide Number Placeholder 3"/>
          <p:cNvSpPr>
            <a:spLocks noGrp="1"/>
          </p:cNvSpPr>
          <p:nvPr>
            <p:ph type="sldNum" sz="quarter" idx="10"/>
          </p:nvPr>
        </p:nvSpPr>
        <p:spPr/>
        <p:txBody>
          <a:bodyPr/>
          <a:lstStyle/>
          <a:p>
            <a:pPr>
              <a:defRPr/>
            </a:pPr>
            <a:fld id="{A1520428-9C87-493F-95C6-08F0E0D15A8B}" type="slidenum">
              <a:rPr lang="en-US" smtClean="0"/>
              <a:pPr>
                <a:defRPr/>
              </a:pPr>
              <a:t>8</a:t>
            </a:fld>
            <a:endParaRPr lang="en-US" dirty="0"/>
          </a:p>
        </p:txBody>
      </p:sp>
    </p:spTree>
    <p:extLst>
      <p:ext uri="{BB962C8B-B14F-4D97-AF65-F5344CB8AC3E}">
        <p14:creationId xmlns:p14="http://schemas.microsoft.com/office/powerpoint/2010/main" val="362259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pPr marL="0" marR="0" lvl="0" indent="0" algn="r" defTabSz="929309" rtl="0" eaLnBrk="1" fontAlgn="base" latinLnBrk="0" hangingPunct="1">
              <a:lnSpc>
                <a:spcPct val="100000"/>
              </a:lnSpc>
              <a:spcBef>
                <a:spcPct val="0"/>
              </a:spcBef>
              <a:spcAft>
                <a:spcPct val="0"/>
              </a:spcAft>
              <a:buClrTx/>
              <a:buSzTx/>
              <a:buFontTx/>
              <a:buNone/>
              <a:tabLst/>
              <a:defRPr/>
            </a:pPr>
            <a:fld id="{A1520428-9C87-493F-95C6-08F0E0D15A8B}"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29309"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81569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spcBef>
                <a:spcPts val="0"/>
              </a:spcBef>
              <a:spcAft>
                <a:spcPts val="1800"/>
              </a:spcAft>
            </a:pPr>
            <a:r>
              <a:rPr lang="en-US" sz="1600" b="1" dirty="0"/>
              <a:t>Our priorities for the coming year include a continued emphasis on more higher paying technology jobs.</a:t>
            </a:r>
          </a:p>
          <a:p>
            <a:pPr>
              <a:lnSpc>
                <a:spcPts val="1600"/>
              </a:lnSpc>
              <a:spcBef>
                <a:spcPts val="0"/>
              </a:spcBef>
              <a:spcAft>
                <a:spcPts val="1800"/>
              </a:spcAft>
            </a:pPr>
            <a:r>
              <a:rPr lang="en-US" sz="1600" b="1" dirty="0"/>
              <a:t>We have reduced the jobs goal to 2,250</a:t>
            </a:r>
          </a:p>
          <a:p>
            <a:pPr>
              <a:lnSpc>
                <a:spcPts val="1600"/>
              </a:lnSpc>
              <a:spcBef>
                <a:spcPts val="0"/>
              </a:spcBef>
              <a:spcAft>
                <a:spcPts val="1800"/>
              </a:spcAft>
            </a:pPr>
            <a:r>
              <a:rPr lang="en-US" sz="1600" b="1" dirty="0"/>
              <a:t>More time and effort in getting Bay Area companies, entrepreneurs and talent to consider our region</a:t>
            </a:r>
          </a:p>
          <a:p>
            <a:pPr>
              <a:lnSpc>
                <a:spcPts val="1600"/>
              </a:lnSpc>
              <a:spcBef>
                <a:spcPts val="0"/>
              </a:spcBef>
              <a:spcAft>
                <a:spcPts val="1800"/>
              </a:spcAft>
            </a:pPr>
            <a:r>
              <a:rPr lang="en-US" sz="1600" b="1" dirty="0"/>
              <a:t>Advanced Manufacturing will remain a priority</a:t>
            </a:r>
          </a:p>
        </p:txBody>
      </p:sp>
      <p:sp>
        <p:nvSpPr>
          <p:cNvPr id="4" name="Slide Number Placeholder 3"/>
          <p:cNvSpPr>
            <a:spLocks noGrp="1"/>
          </p:cNvSpPr>
          <p:nvPr>
            <p:ph type="sldNum" sz="quarter" idx="10"/>
          </p:nvPr>
        </p:nvSpPr>
        <p:spPr/>
        <p:txBody>
          <a:bodyPr/>
          <a:lstStyle/>
          <a:p>
            <a:pPr marL="0" marR="0" lvl="0" indent="0" algn="r" defTabSz="931726" rtl="0" eaLnBrk="1" fontAlgn="base" latinLnBrk="0" hangingPunct="1">
              <a:lnSpc>
                <a:spcPct val="100000"/>
              </a:lnSpc>
              <a:spcBef>
                <a:spcPct val="0"/>
              </a:spcBef>
              <a:spcAft>
                <a:spcPct val="0"/>
              </a:spcAft>
              <a:buClrTx/>
              <a:buSzTx/>
              <a:buFontTx/>
              <a:buNone/>
              <a:tabLst/>
              <a:defRPr/>
            </a:pPr>
            <a:fld id="{A1520428-9C87-493F-95C6-08F0E0D15A8B}"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31726"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505476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gradFill>
          <a:gsLst>
            <a:gs pos="0">
              <a:schemeClr val="accent2">
                <a:lumMod val="75000"/>
                <a:alpha val="99000"/>
              </a:schemeClr>
            </a:gs>
            <a:gs pos="39999">
              <a:srgbClr val="85C2FF"/>
            </a:gs>
            <a:gs pos="49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4495800"/>
          </a:xfrm>
          <a:prstGeom prst="rect">
            <a:avLst/>
          </a:prstGeom>
          <a:gradFill>
            <a:gsLst>
              <a:gs pos="0">
                <a:schemeClr val="accent2">
                  <a:lumMod val="75000"/>
                  <a:alpha val="0"/>
                </a:schemeClr>
              </a:gs>
              <a:gs pos="39999">
                <a:srgbClr val="85C2FF"/>
              </a:gs>
              <a:gs pos="49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4495800"/>
            <a:ext cx="9144000" cy="2362200"/>
          </a:xfrm>
          <a:prstGeom prst="rect">
            <a:avLst/>
          </a:prstGeom>
          <a:solidFill>
            <a:srgbClr val="1D4F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Untitled-1"/>
          <p:cNvPicPr>
            <a:picLocks noChangeAspect="1" noChangeArrowheads="1"/>
          </p:cNvPicPr>
          <p:nvPr userDrawn="1"/>
        </p:nvPicPr>
        <p:blipFill>
          <a:blip r:embed="rId2" cstate="print"/>
          <a:stretch>
            <a:fillRect/>
          </a:stretch>
        </p:blipFill>
        <p:spPr bwMode="auto">
          <a:xfrm>
            <a:off x="2293408" y="2362201"/>
            <a:ext cx="4651664" cy="2008944"/>
          </a:xfrm>
          <a:prstGeom prst="rect">
            <a:avLst/>
          </a:prstGeom>
          <a:noFill/>
        </p:spPr>
      </p:pic>
      <p:sp>
        <p:nvSpPr>
          <p:cNvPr id="5123" name="Rectangle 3"/>
          <p:cNvSpPr>
            <a:spLocks noGrp="1" noChangeArrowheads="1"/>
          </p:cNvSpPr>
          <p:nvPr>
            <p:ph type="ctrTitle"/>
          </p:nvPr>
        </p:nvSpPr>
        <p:spPr>
          <a:xfrm>
            <a:off x="609600" y="4572000"/>
            <a:ext cx="7772400" cy="990600"/>
          </a:xfrm>
        </p:spPr>
        <p:txBody>
          <a:bodyPr/>
          <a:lstStyle>
            <a:lvl1pPr>
              <a:defRPr/>
            </a:lvl1pPr>
          </a:lstStyle>
          <a:p>
            <a:r>
              <a:rPr lang="en-US" dirty="0"/>
              <a:t>Click to edit Master title style</a:t>
            </a:r>
          </a:p>
        </p:txBody>
      </p:sp>
      <p:sp>
        <p:nvSpPr>
          <p:cNvPr id="5124" name="Rectangle 4"/>
          <p:cNvSpPr>
            <a:spLocks noGrp="1" noChangeArrowheads="1"/>
          </p:cNvSpPr>
          <p:nvPr>
            <p:ph type="subTitle" idx="1"/>
          </p:nvPr>
        </p:nvSpPr>
        <p:spPr>
          <a:xfrm>
            <a:off x="1371600" y="5791200"/>
            <a:ext cx="6400800" cy="533400"/>
          </a:xfrm>
        </p:spPr>
        <p:txBody>
          <a:bodyPr/>
          <a:lstStyle>
            <a:lvl1pPr marL="0" indent="0" algn="ctr">
              <a:buFontTx/>
              <a:buNone/>
              <a:defRPr>
                <a:solidFill>
                  <a:schemeClr val="bg1"/>
                </a:solidFill>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3"/>
            <a:ext cx="8229600" cy="1112837"/>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buClr>
                <a:srgbClr val="0070C0"/>
              </a:buClr>
              <a:buFont typeface="Arial" pitchFamily="34" charset="0"/>
              <a:buChar char="•"/>
              <a:defRPr sz="2800" b="1"/>
            </a:lvl1pPr>
            <a:lvl2pPr>
              <a:buClr>
                <a:srgbClr val="0070C0"/>
              </a:buClr>
              <a:buFont typeface="Arial" pitchFamily="34" charset="0"/>
              <a:buChar char="•"/>
              <a:defRPr sz="2400" b="1"/>
            </a:lvl2pPr>
          </a:lstStyle>
          <a:p>
            <a:pPr lvl="0"/>
            <a:r>
              <a:rPr lang="en-US" dirty="0"/>
              <a:t>Click to edit Master text styles</a:t>
            </a:r>
          </a:p>
          <a:p>
            <a:pPr lvl="1"/>
            <a:r>
              <a:rPr lang="en-US" dirty="0"/>
              <a:t>Second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670" y="1683415"/>
            <a:ext cx="8229600" cy="4114800"/>
          </a:xfrm>
        </p:spPr>
        <p:txBody>
          <a:bodyPr/>
          <a:lstStyle>
            <a:lvl1pPr marL="0" indent="0">
              <a:spcBef>
                <a:spcPts val="1200"/>
              </a:spcBef>
              <a:buClr>
                <a:srgbClr val="0070C0"/>
              </a:buClr>
              <a:buSzPct val="140000"/>
              <a:defRPr b="1" i="0" baseline="0"/>
            </a:lvl1pPr>
            <a:lvl2pPr>
              <a:buClr>
                <a:srgbClr val="0070C0"/>
              </a:buClr>
              <a:buSzPct val="140000"/>
              <a:defRPr b="1" i="0" baseline="0"/>
            </a:lvl2pPr>
            <a:lvl3pPr>
              <a:buClr>
                <a:srgbClr val="0070C0"/>
              </a:buClr>
              <a:buSzPct val="140000"/>
              <a:defRPr b="1" i="0" baseline="0"/>
            </a:lvl3pPr>
            <a:lvl4pPr>
              <a:buClr>
                <a:srgbClr val="0070C0"/>
              </a:buClr>
              <a:buSzPct val="140000"/>
              <a:defRPr b="1" i="0" baseline="0"/>
            </a:lvl4pPr>
            <a:lvl5pPr>
              <a:buClr>
                <a:srgbClr val="0070C0"/>
              </a:buClr>
              <a:buSzPct val="140000"/>
              <a:defRPr b="1" i="0" baseline="0"/>
            </a:lvl5pPr>
          </a:lstStyle>
          <a:p>
            <a:pPr lvl="0"/>
            <a:r>
              <a:rPr lang="en-US" dirty="0"/>
              <a:t>Click to edit Master text styles</a:t>
            </a:r>
          </a:p>
          <a:p>
            <a:pPr lvl="1"/>
            <a:r>
              <a:rPr lang="en-US" dirty="0"/>
              <a:t>Second level</a:t>
            </a:r>
          </a:p>
          <a:p>
            <a:pPr lvl="2"/>
            <a:r>
              <a:rPr lang="en-US" dirty="0"/>
              <a:t>Third </a:t>
            </a:r>
            <a:r>
              <a:rPr lang="en-US" dirty="0" err="1"/>
              <a:t>lvel</a:t>
            </a:r>
            <a:endParaRPr lang="en-US" dirty="0"/>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2" name="Rectangle 1"/>
          <p:cNvSpPr/>
          <p:nvPr userDrawn="1"/>
        </p:nvSpPr>
        <p:spPr>
          <a:xfrm>
            <a:off x="8216554" y="6189637"/>
            <a:ext cx="973431" cy="523220"/>
          </a:xfrm>
          <a:prstGeom prst="rect">
            <a:avLst/>
          </a:prstGeom>
        </p:spPr>
        <p:txBody>
          <a:bodyPr wrap="square">
            <a:spAutoFit/>
          </a:bodyPr>
          <a:lstStyle/>
          <a:p>
            <a:fld id="{A3933030-8510-4AE9-98C2-0AB7ACEC03DE}" type="slidenum">
              <a:rPr lang="en-US" sz="2800" smtClean="0">
                <a:solidFill>
                  <a:srgbClr val="CCCCFF"/>
                </a:solidFill>
              </a:rPr>
              <a:t>‹#›</a:t>
            </a:fld>
            <a:endParaRPr lang="en-US" sz="2800" dirty="0">
              <a:solidFill>
                <a:srgbClr val="CCCCFF"/>
              </a:solidFill>
            </a:endParaRPr>
          </a:p>
        </p:txBody>
      </p:sp>
    </p:spTree>
    <p:extLst>
      <p:ext uri="{BB962C8B-B14F-4D97-AF65-F5344CB8AC3E}">
        <p14:creationId xmlns:p14="http://schemas.microsoft.com/office/powerpoint/2010/main" val="3207267888"/>
      </p:ext>
    </p:extLst>
  </p:cSld>
  <p:clrMapOvr>
    <a:overrideClrMapping bg1="lt1" tx1="dk1" bg2="lt2" tx2="dk2" accent1="accent1" accent2="accent2" accent3="accent3" accent4="accent4" accent5="accent5" accent6="accent6" hlink="hlink" folHlink="folHlink"/>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670" y="1683415"/>
            <a:ext cx="8229600" cy="4114800"/>
          </a:xfrm>
        </p:spPr>
        <p:txBody>
          <a:bodyPr/>
          <a:lstStyle>
            <a:lvl1pPr marL="0" indent="0">
              <a:spcBef>
                <a:spcPts val="1200"/>
              </a:spcBef>
              <a:buClr>
                <a:srgbClr val="0070C0"/>
              </a:buClr>
              <a:buSzPct val="140000"/>
              <a:defRPr b="1" i="0" baseline="0"/>
            </a:lvl1pPr>
            <a:lvl2pPr>
              <a:buClr>
                <a:srgbClr val="0070C0"/>
              </a:buClr>
              <a:buSzPct val="140000"/>
              <a:defRPr b="1" i="0" baseline="0"/>
            </a:lvl2pPr>
            <a:lvl3pPr>
              <a:buClr>
                <a:srgbClr val="0070C0"/>
              </a:buClr>
              <a:buSzPct val="140000"/>
              <a:defRPr b="1" i="0" baseline="0"/>
            </a:lvl3pPr>
            <a:lvl4pPr>
              <a:buClr>
                <a:srgbClr val="0070C0"/>
              </a:buClr>
              <a:buSzPct val="140000"/>
              <a:defRPr b="1" i="0" baseline="0"/>
            </a:lvl4pPr>
            <a:lvl5pPr>
              <a:buClr>
                <a:srgbClr val="0070C0"/>
              </a:buClr>
              <a:buSzPct val="140000"/>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0" hasCustomPrompt="1"/>
          </p:nvPr>
        </p:nvSpPr>
        <p:spPr>
          <a:xfrm>
            <a:off x="8315341" y="6128126"/>
            <a:ext cx="625460" cy="531397"/>
          </a:xfrm>
        </p:spPr>
        <p:txBody>
          <a:bodyPr/>
          <a:lstStyle>
            <a:lvl1pPr>
              <a:buNone/>
              <a:defRPr sz="2800" b="1">
                <a:solidFill>
                  <a:schemeClr val="accent3">
                    <a:lumMod val="85000"/>
                  </a:schemeClr>
                </a:solidFill>
              </a:defRPr>
            </a:lvl1pPr>
            <a:lvl2pPr>
              <a:buNone/>
              <a:defRPr/>
            </a:lvl2pPr>
            <a:lvl3pPr>
              <a:buNone/>
              <a:defRPr/>
            </a:lvl3pPr>
            <a:lvl4pPr>
              <a:buNone/>
              <a:defRPr/>
            </a:lvl4pPr>
            <a:lvl5pPr>
              <a:buNone/>
              <a:defRPr/>
            </a:lvl5pPr>
          </a:lstStyle>
          <a:p>
            <a:pPr lvl="0"/>
            <a:fld id="{7A13D1B5-563E-4D4A-9709-E35BAD614AA7}" type="slidenum">
              <a:rPr lang="en-US" sz="2800" smtClean="0"/>
              <a:pPr lvl="0"/>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741081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1513123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61" name="Shape 61"/>
          <p:cNvSpPr>
            <a:spLocks noGrp="1"/>
          </p:cNvSpPr>
          <p:nvPr>
            <p:ph type="title"/>
          </p:nvPr>
        </p:nvSpPr>
        <p:spPr>
          <a:xfrm>
            <a:off x="457200" y="274638"/>
            <a:ext cx="8229600" cy="1143001"/>
          </a:xfrm>
          <a:prstGeom prst="rect">
            <a:avLst/>
          </a:prstGeom>
        </p:spPr>
        <p:txBody>
          <a:bodyPr/>
          <a:lstStyle/>
          <a:p>
            <a:r>
              <a:t>Title Text</a:t>
            </a:r>
          </a:p>
        </p:txBody>
      </p:sp>
      <p:sp>
        <p:nvSpPr>
          <p:cNvPr id="62" name="Shape 62"/>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ClrTx/>
              <a:buSzTx/>
              <a:buNone/>
              <a:defRPr sz="2400" b="1"/>
            </a:lvl1pPr>
            <a:lvl2pPr marL="0" indent="457200">
              <a:spcBef>
                <a:spcPts val="500"/>
              </a:spcBef>
              <a:buClrTx/>
              <a:buSzTx/>
              <a:buNone/>
              <a:defRPr sz="2400" b="1"/>
            </a:lvl2pPr>
            <a:lvl3pPr marL="0" indent="914400">
              <a:spcBef>
                <a:spcPts val="500"/>
              </a:spcBef>
              <a:buClrTx/>
              <a:buSzTx/>
              <a:buNone/>
              <a:defRPr sz="2400" b="1"/>
            </a:lvl3pPr>
            <a:lvl4pPr marL="0" indent="1371600">
              <a:spcBef>
                <a:spcPts val="500"/>
              </a:spcBef>
              <a:buClrTx/>
              <a:buSzTx/>
              <a:buNone/>
              <a:defRPr sz="2400" b="1"/>
            </a:lvl4pPr>
            <a:lvl5pPr marL="0" indent="1828800">
              <a:spcBef>
                <a:spcPts val="500"/>
              </a:spcBef>
              <a:buClrTx/>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3" name="Shape 63"/>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ClrTx/>
              <a:buSzTx/>
              <a:buNone/>
              <a:defRPr sz="2400" b="1"/>
            </a:pPr>
            <a:endParaRPr/>
          </a:p>
        </p:txBody>
      </p:sp>
      <p:sp>
        <p:nvSpPr>
          <p:cNvPr id="64" name="Shape 64"/>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676707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body" sz="half" idx="1"/>
          </p:nvPr>
        </p:nvSpPr>
        <p:spPr>
          <a:xfrm>
            <a:off x="457200" y="1600200"/>
            <a:ext cx="40386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4" name="Shape 54"/>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561283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DD74B4-DA4E-4830-9E8D-B5E927E7ECBC}" type="datetimeFigureOut">
              <a:rPr lang="en-US" smtClean="0"/>
              <a:pPr/>
              <a:t>9/14/20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CD970-35B1-4B51-BB83-7A54709080A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D74B4-DA4E-4830-9E8D-B5E927E7ECBC}" type="datetimeFigureOut">
              <a:rPr lang="en-US" smtClean="0"/>
              <a:pPr/>
              <a:t>9/14/20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CD970-35B1-4B51-BB83-7A54709080A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D74B4-DA4E-4830-9E8D-B5E927E7ECBC}" type="datetimeFigureOut">
              <a:rPr lang="en-US" smtClean="0"/>
              <a:pPr/>
              <a:t>9/14/20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CD970-35B1-4B51-BB83-7A54709080A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670" y="1683415"/>
            <a:ext cx="8229600" cy="4114800"/>
          </a:xfrm>
        </p:spPr>
        <p:txBody>
          <a:bodyPr/>
          <a:lstStyle>
            <a:lvl1pPr marL="0" indent="0">
              <a:spcBef>
                <a:spcPts val="1200"/>
              </a:spcBef>
              <a:buClr>
                <a:srgbClr val="0070C0"/>
              </a:buClr>
              <a:buSzPct val="140000"/>
              <a:defRPr b="1" i="0" baseline="0"/>
            </a:lvl1pPr>
            <a:lvl2pPr>
              <a:buClr>
                <a:srgbClr val="0070C0"/>
              </a:buClr>
              <a:buSzPct val="140000"/>
              <a:defRPr b="1" i="0" baseline="0"/>
            </a:lvl2pPr>
            <a:lvl3pPr>
              <a:buClr>
                <a:srgbClr val="0070C0"/>
              </a:buClr>
              <a:buSzPct val="140000"/>
              <a:defRPr b="1" i="0" baseline="0"/>
            </a:lvl3pPr>
            <a:lvl4pPr>
              <a:buClr>
                <a:srgbClr val="0070C0"/>
              </a:buClr>
              <a:buSzPct val="140000"/>
              <a:defRPr b="1" i="0" baseline="0"/>
            </a:lvl4pPr>
            <a:lvl5pPr>
              <a:buClr>
                <a:srgbClr val="0070C0"/>
              </a:buClr>
              <a:buSzPct val="140000"/>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0" hasCustomPrompt="1"/>
          </p:nvPr>
        </p:nvSpPr>
        <p:spPr>
          <a:xfrm>
            <a:off x="8518541" y="6236983"/>
            <a:ext cx="625460" cy="531397"/>
          </a:xfrm>
        </p:spPr>
        <p:txBody>
          <a:bodyPr/>
          <a:lstStyle>
            <a:lvl1pPr>
              <a:buNone/>
              <a:defRPr sz="2800" b="1">
                <a:solidFill>
                  <a:schemeClr val="accent3">
                    <a:lumMod val="85000"/>
                  </a:schemeClr>
                </a:solidFill>
              </a:defRPr>
            </a:lvl1pPr>
            <a:lvl2pPr>
              <a:buNone/>
              <a:defRPr/>
            </a:lvl2pPr>
            <a:lvl3pPr>
              <a:buNone/>
              <a:defRPr/>
            </a:lvl3pPr>
            <a:lvl4pPr>
              <a:buNone/>
              <a:defRPr/>
            </a:lvl4pPr>
            <a:lvl5pPr>
              <a:buNone/>
              <a:defRPr/>
            </a:lvl5pPr>
          </a:lstStyle>
          <a:p>
            <a:pPr lvl="0"/>
            <a:fld id="{7A13D1B5-563E-4D4A-9709-E35BAD614AA7}" type="slidenum">
              <a:rPr lang="en-US" sz="2800" smtClean="0"/>
              <a:pPr lvl="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DD74B4-DA4E-4830-9E8D-B5E927E7ECBC}" type="datetimeFigureOut">
              <a:rPr lang="en-US" smtClean="0"/>
              <a:pPr/>
              <a:t>9/14/20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CD970-35B1-4B51-BB83-7A54709080A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DD74B4-DA4E-4830-9E8D-B5E927E7ECBC}" type="datetimeFigureOut">
              <a:rPr lang="en-US" smtClean="0"/>
              <a:pPr/>
              <a:t>9/14/20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0CD970-35B1-4B51-BB83-7A54709080A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D74B4-DA4E-4830-9E8D-B5E927E7ECBC}" type="datetimeFigureOut">
              <a:rPr lang="en-US" smtClean="0"/>
              <a:pPr/>
              <a:t>9/14/20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0CD970-35B1-4B51-BB83-7A54709080A4}"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D74B4-DA4E-4830-9E8D-B5E927E7ECBC}" type="datetimeFigureOut">
              <a:rPr lang="en-US" smtClean="0"/>
              <a:pPr/>
              <a:t>9/14/20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0CD970-35B1-4B51-BB83-7A54709080A4}"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D74B4-DA4E-4830-9E8D-B5E927E7ECBC}" type="datetimeFigureOut">
              <a:rPr lang="en-US" smtClean="0"/>
              <a:pPr/>
              <a:t>9/14/20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CD970-35B1-4B51-BB83-7A54709080A4}"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D74B4-DA4E-4830-9E8D-B5E927E7ECBC}" type="datetimeFigureOut">
              <a:rPr lang="en-US" smtClean="0"/>
              <a:pPr/>
              <a:t>9/14/20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CD970-35B1-4B51-BB83-7A54709080A4}"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D74B4-DA4E-4830-9E8D-B5E927E7ECBC}" type="datetimeFigureOut">
              <a:rPr lang="en-US" smtClean="0"/>
              <a:pPr/>
              <a:t>9/14/20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CD970-35B1-4B51-BB83-7A54709080A4}"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D74B4-DA4E-4830-9E8D-B5E927E7ECBC}" type="datetimeFigureOut">
              <a:rPr lang="en-US" smtClean="0"/>
              <a:pPr/>
              <a:t>9/14/20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CD970-35B1-4B51-BB83-7A54709080A4}"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sz="3600" b="1">
                <a:latin typeface="Century Gothic" pitchFamily="34" charset="0"/>
              </a:defRPr>
            </a:lvl1pPr>
          </a:lstStyle>
          <a:p>
            <a:r>
              <a:rPr lang="fr-FR" dirty="0" err="1"/>
              <a:t>Title</a:t>
            </a:r>
            <a:r>
              <a:rPr lang="fr-FR" dirty="0"/>
              <a:t> </a:t>
            </a:r>
            <a:r>
              <a:rPr lang="fr-FR" dirty="0" err="1"/>
              <a:t>goes</a:t>
            </a:r>
            <a:r>
              <a:rPr lang="fr-FR" dirty="0"/>
              <a:t> </a:t>
            </a:r>
            <a:r>
              <a:rPr lang="fr-FR" dirty="0" err="1"/>
              <a:t>here</a:t>
            </a:r>
            <a:endParaRPr lang="fr-CA" dirty="0"/>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a:t>Subtitle</a:t>
            </a:r>
            <a:r>
              <a:rPr lang="fr-FR" dirty="0"/>
              <a:t> </a:t>
            </a:r>
            <a:r>
              <a:rPr lang="fr-FR" dirty="0" err="1"/>
              <a:t>goes</a:t>
            </a:r>
            <a:r>
              <a:rPr lang="fr-FR" dirty="0"/>
              <a:t> </a:t>
            </a:r>
            <a:r>
              <a:rPr lang="fr-FR" dirty="0" err="1"/>
              <a:t>here</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b="1"/>
            </a:lvl1pPr>
          </a:lstStyle>
          <a:p>
            <a:pPr>
              <a:defRPr/>
            </a:pPr>
            <a:fld id="{19697C5C-4C82-4B73-8DBD-874B0DB3321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413441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670" y="1683415"/>
            <a:ext cx="8229600" cy="4114800"/>
          </a:xfrm>
        </p:spPr>
        <p:txBody>
          <a:bodyPr/>
          <a:lstStyle>
            <a:lvl1pPr marL="0" indent="0">
              <a:spcBef>
                <a:spcPts val="1200"/>
              </a:spcBef>
              <a:buClr>
                <a:srgbClr val="0070C0"/>
              </a:buClr>
              <a:buSzPct val="140000"/>
              <a:defRPr b="1" i="0" baseline="0"/>
            </a:lvl1pPr>
            <a:lvl2pPr>
              <a:buClr>
                <a:srgbClr val="0070C0"/>
              </a:buClr>
              <a:buSzPct val="140000"/>
              <a:defRPr b="1" i="0" baseline="0"/>
            </a:lvl2pPr>
            <a:lvl3pPr>
              <a:buClr>
                <a:srgbClr val="0070C0"/>
              </a:buClr>
              <a:buSzPct val="140000"/>
              <a:defRPr b="1" i="0" baseline="0"/>
            </a:lvl3pPr>
            <a:lvl4pPr>
              <a:buClr>
                <a:srgbClr val="0070C0"/>
              </a:buClr>
              <a:buSzPct val="140000"/>
              <a:defRPr b="1" i="0" baseline="0"/>
            </a:lvl4pPr>
            <a:lvl5pPr>
              <a:buClr>
                <a:srgbClr val="0070C0"/>
              </a:buClr>
              <a:buSzPct val="140000"/>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0" hasCustomPrompt="1"/>
          </p:nvPr>
        </p:nvSpPr>
        <p:spPr>
          <a:xfrm>
            <a:off x="8518541" y="6236983"/>
            <a:ext cx="625460" cy="531397"/>
          </a:xfrm>
        </p:spPr>
        <p:txBody>
          <a:bodyPr/>
          <a:lstStyle>
            <a:lvl1pPr>
              <a:buNone/>
              <a:defRPr sz="2800" b="1">
                <a:solidFill>
                  <a:schemeClr val="accent3">
                    <a:lumMod val="85000"/>
                  </a:schemeClr>
                </a:solidFill>
              </a:defRPr>
            </a:lvl1pPr>
            <a:lvl2pPr>
              <a:buNone/>
              <a:defRPr/>
            </a:lvl2pPr>
            <a:lvl3pPr>
              <a:buNone/>
              <a:defRPr/>
            </a:lvl3pPr>
            <a:lvl4pPr>
              <a:buNone/>
              <a:defRPr/>
            </a:lvl4pPr>
            <a:lvl5pPr>
              <a:buNone/>
              <a:defRPr/>
            </a:lvl5pPr>
          </a:lstStyle>
          <a:p>
            <a:pPr lvl="0"/>
            <a:fld id="{7A13D1B5-563E-4D4A-9709-E35BAD614AA7}" type="slidenum">
              <a:rPr lang="en-US" sz="2800" smtClean="0"/>
              <a:pPr lvl="0"/>
              <a:t>‹#›</a:t>
            </a:fld>
            <a:endParaRPr lang="en-US" dirty="0"/>
          </a:p>
        </p:txBody>
      </p:sp>
    </p:spTree>
    <p:extLst>
      <p:ext uri="{BB962C8B-B14F-4D97-AF65-F5344CB8AC3E}">
        <p14:creationId xmlns:p14="http://schemas.microsoft.com/office/powerpoint/2010/main" val="11401839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buClr>
                <a:srgbClr val="0070C0"/>
              </a:buClr>
              <a:buFont typeface="Arial" pitchFamily="34" charset="0"/>
              <a:buChar char="•"/>
              <a:defRPr sz="2800" b="1"/>
            </a:lvl1pPr>
            <a:lvl2pPr>
              <a:buClr>
                <a:srgbClr val="0070C0"/>
              </a:buClr>
              <a:buFont typeface="Arial" pitchFamily="34" charset="0"/>
              <a:buChar char="•"/>
              <a:defRPr sz="2400" b="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4489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163"/>
            <a:ext cx="2057400" cy="5684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163"/>
            <a:ext cx="6019800" cy="5684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8"/>
          <p:cNvSpPr>
            <a:spLocks noChangeArrowheads="1"/>
          </p:cNvSpPr>
          <p:nvPr/>
        </p:nvSpPr>
        <p:spPr bwMode="auto">
          <a:xfrm>
            <a:off x="0" y="0"/>
            <a:ext cx="9144000" cy="1112838"/>
          </a:xfrm>
          <a:prstGeom prst="rect">
            <a:avLst/>
          </a:prstGeom>
          <a:solidFill>
            <a:srgbClr val="004684"/>
          </a:solidFill>
          <a:ln w="9525">
            <a:noFill/>
            <a:miter lim="800000"/>
            <a:headEnd/>
            <a:tailEnd/>
          </a:ln>
          <a:effectLst/>
        </p:spPr>
        <p:txBody>
          <a:bodyPr anchor="ctr"/>
          <a:lstStyle/>
          <a:p>
            <a:pPr>
              <a:defRPr/>
            </a:pPr>
            <a:endParaRPr lang="en-US" sz="4400" dirty="0">
              <a:solidFill>
                <a:schemeClr val="bg1"/>
              </a:solidFill>
              <a:latin typeface="Arial" charset="0"/>
              <a:ea typeface="+mn-ea"/>
              <a:cs typeface="+mn-cs"/>
            </a:endParaRPr>
          </a:p>
        </p:txBody>
      </p:sp>
      <p:sp>
        <p:nvSpPr>
          <p:cNvPr id="4105" name="Rectangle 9"/>
          <p:cNvSpPr>
            <a:spLocks noChangeArrowheads="1"/>
          </p:cNvSpPr>
          <p:nvPr/>
        </p:nvSpPr>
        <p:spPr bwMode="auto">
          <a:xfrm>
            <a:off x="0" y="1038225"/>
            <a:ext cx="9144000" cy="74613"/>
          </a:xfrm>
          <a:prstGeom prst="rect">
            <a:avLst/>
          </a:prstGeom>
          <a:gradFill rotWithShape="1">
            <a:gsLst>
              <a:gs pos="0">
                <a:srgbClr val="004684"/>
              </a:gs>
              <a:gs pos="100000">
                <a:schemeClr val="folHlink">
                  <a:alpha val="94000"/>
                </a:schemeClr>
              </a:gs>
            </a:gsLst>
            <a:lin ang="0" scaled="1"/>
          </a:gradFill>
          <a:ln w="9525">
            <a:noFill/>
            <a:miter lim="800000"/>
            <a:headEnd/>
            <a:tailEnd/>
          </a:ln>
          <a:effectLst/>
        </p:spPr>
        <p:txBody>
          <a:bodyPr anchor="ctr"/>
          <a:lstStyle/>
          <a:p>
            <a:pPr>
              <a:defRPr/>
            </a:pPr>
            <a:endParaRPr lang="en-US" sz="4400" dirty="0">
              <a:solidFill>
                <a:schemeClr val="bg1"/>
              </a:solidFill>
              <a:latin typeface="Arial" charset="0"/>
              <a:ea typeface="+mn-ea"/>
              <a:cs typeface="+mn-cs"/>
            </a:endParaRPr>
          </a:p>
        </p:txBody>
      </p:sp>
      <p:sp>
        <p:nvSpPr>
          <p:cNvPr id="2052" name="Rectangle 10"/>
          <p:cNvSpPr>
            <a:spLocks noGrp="1" noChangeArrowheads="1"/>
          </p:cNvSpPr>
          <p:nvPr>
            <p:ph type="title"/>
          </p:nvPr>
        </p:nvSpPr>
        <p:spPr bwMode="auto">
          <a:xfrm>
            <a:off x="457200" y="30163"/>
            <a:ext cx="8229600" cy="1112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a:t>
            </a:r>
          </a:p>
        </p:txBody>
      </p:sp>
      <p:sp>
        <p:nvSpPr>
          <p:cNvPr id="2053" name="Rectangle 11"/>
          <p:cNvSpPr>
            <a:spLocks noGrp="1" noChangeArrowheads="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108" name="Rectangle 12"/>
          <p:cNvSpPr>
            <a:spLocks noGrp="1" noChangeArrowheads="1"/>
          </p:cNvSpPr>
          <p:nvPr>
            <p:ph type="ftr" sz="quarter" idx="3"/>
          </p:nvPr>
        </p:nvSpPr>
        <p:spPr bwMode="auto">
          <a:xfrm>
            <a:off x="0" y="6477000"/>
            <a:ext cx="914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ea typeface="+mn-ea"/>
                <a:cs typeface="+mn-cs"/>
              </a:defRPr>
            </a:lvl1pPr>
          </a:lstStyle>
          <a:p>
            <a:pPr>
              <a:defRPr/>
            </a:pPr>
            <a:endParaRPr lang="en-US" dirty="0"/>
          </a:p>
        </p:txBody>
      </p:sp>
      <p:pic>
        <p:nvPicPr>
          <p:cNvPr id="2055" name="Picture 13" descr="edawn250"/>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33400" y="6019800"/>
            <a:ext cx="1600200" cy="692150"/>
          </a:xfrm>
          <a:prstGeom prst="rect">
            <a:avLst/>
          </a:prstGeom>
          <a:noFill/>
          <a:ln w="9525">
            <a:noFill/>
            <a:miter lim="800000"/>
            <a:headEnd/>
            <a:tailEnd/>
          </a:ln>
        </p:spPr>
      </p:pic>
      <p:cxnSp>
        <p:nvCxnSpPr>
          <p:cNvPr id="2057" name="AutoShape 15"/>
          <p:cNvCxnSpPr>
            <a:cxnSpLocks noChangeShapeType="1"/>
          </p:cNvCxnSpPr>
          <p:nvPr/>
        </p:nvCxnSpPr>
        <p:spPr bwMode="auto">
          <a:xfrm>
            <a:off x="0" y="5867400"/>
            <a:ext cx="9144000" cy="0"/>
          </a:xfrm>
          <a:prstGeom prst="straightConnector1">
            <a:avLst/>
          </a:prstGeom>
          <a:noFill/>
          <a:ln w="9525">
            <a:solidFill>
              <a:schemeClr val="folHlink"/>
            </a:solidFill>
            <a:round/>
            <a:headEnd/>
            <a:tailEnd/>
          </a:ln>
        </p:spPr>
      </p:cxnSp>
    </p:spTree>
  </p:cSld>
  <p:clrMap bg1="lt1" tx1="dk1" bg2="lt2" tx2="dk2" accent1="accent1" accent2="accent2" accent3="accent3" accent4="accent4" accent5="accent5" accent6="accent6" hlink="hlink" folHlink="folHlink"/>
  <p:sldLayoutIdLst>
    <p:sldLayoutId id="2147484196" r:id="rId1"/>
    <p:sldLayoutId id="2147484157"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73" r:id="rId11"/>
    <p:sldLayoutId id="2147484258" r:id="rId12"/>
    <p:sldLayoutId id="2147484260" r:id="rId13"/>
    <p:sldLayoutId id="2147484261" r:id="rId14"/>
    <p:sldLayoutId id="2147484284" r:id="rId15"/>
    <p:sldLayoutId id="2147484285" r:id="rId16"/>
  </p:sldLayoutIdLst>
  <p:hf hdr="0" ftr="0" dt="0"/>
  <p:txStyles>
    <p:titleStyle>
      <a:lvl1pPr algn="l" rtl="0" eaLnBrk="0" fontAlgn="base" hangingPunct="0">
        <a:spcBef>
          <a:spcPct val="0"/>
        </a:spcBef>
        <a:spcAft>
          <a:spcPct val="0"/>
        </a:spcAft>
        <a:defRPr sz="44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chemeClr val="folHlink"/>
        </a:buClr>
        <a:buSzPct val="15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150000"/>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chemeClr val="folHlink"/>
        </a:buClr>
        <a:buSzPct val="150000"/>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D74B4-DA4E-4830-9E8D-B5E927E7ECBC}" type="datetimeFigureOut">
              <a:rPr lang="en-US" smtClean="0"/>
              <a:pPr/>
              <a:t>9/14/20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CD970-35B1-4B51-BB83-7A54709080A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8"/>
          <p:cNvSpPr>
            <a:spLocks noChangeArrowheads="1"/>
          </p:cNvSpPr>
          <p:nvPr userDrawn="1"/>
        </p:nvSpPr>
        <p:spPr bwMode="auto">
          <a:xfrm>
            <a:off x="0" y="0"/>
            <a:ext cx="9144000" cy="1112838"/>
          </a:xfrm>
          <a:prstGeom prst="rect">
            <a:avLst/>
          </a:prstGeom>
          <a:solidFill>
            <a:srgbClr val="004684"/>
          </a:solidFill>
          <a:ln w="9525">
            <a:noFill/>
            <a:miter lim="800000"/>
            <a:headEnd/>
            <a:tailEnd/>
          </a:ln>
          <a:effectLst/>
        </p:spPr>
        <p:txBody>
          <a:bodyPr anchor="ctr"/>
          <a:lstStyle/>
          <a:p>
            <a:endParaRPr lang="en-US" sz="4400" dirty="0">
              <a:solidFill>
                <a:srgbClr val="FFFFFF"/>
              </a:solidFill>
              <a:latin typeface="Arial"/>
              <a:ea typeface="+mn-ea"/>
              <a:cs typeface="+mn-cs"/>
            </a:endParaRPr>
          </a:p>
        </p:txBody>
      </p:sp>
      <p:sp>
        <p:nvSpPr>
          <p:cNvPr id="4105" name="Rectangle 9"/>
          <p:cNvSpPr>
            <a:spLocks noChangeArrowheads="1"/>
          </p:cNvSpPr>
          <p:nvPr userDrawn="1"/>
        </p:nvSpPr>
        <p:spPr bwMode="auto">
          <a:xfrm>
            <a:off x="0" y="1038225"/>
            <a:ext cx="9144000" cy="74613"/>
          </a:xfrm>
          <a:prstGeom prst="rect">
            <a:avLst/>
          </a:prstGeom>
          <a:gradFill rotWithShape="1">
            <a:gsLst>
              <a:gs pos="0">
                <a:srgbClr val="004684"/>
              </a:gs>
              <a:gs pos="100000">
                <a:schemeClr val="folHlink">
                  <a:alpha val="94000"/>
                </a:schemeClr>
              </a:gs>
            </a:gsLst>
            <a:lin ang="0" scaled="1"/>
          </a:gradFill>
          <a:ln w="9525">
            <a:noFill/>
            <a:miter lim="800000"/>
            <a:headEnd/>
            <a:tailEnd/>
          </a:ln>
          <a:effectLst/>
        </p:spPr>
        <p:txBody>
          <a:bodyPr anchor="ctr"/>
          <a:lstStyle/>
          <a:p>
            <a:endParaRPr lang="en-US" sz="4400" dirty="0">
              <a:solidFill>
                <a:srgbClr val="FFFFFF"/>
              </a:solidFill>
              <a:latin typeface="Arial"/>
              <a:ea typeface="+mn-ea"/>
              <a:cs typeface="+mn-cs"/>
            </a:endParaRPr>
          </a:p>
        </p:txBody>
      </p:sp>
      <p:sp>
        <p:nvSpPr>
          <p:cNvPr id="4106" name="Rectangle 10"/>
          <p:cNvSpPr>
            <a:spLocks noGrp="1" noChangeArrowheads="1"/>
          </p:cNvSpPr>
          <p:nvPr>
            <p:ph type="title"/>
          </p:nvPr>
        </p:nvSpPr>
        <p:spPr bwMode="auto">
          <a:xfrm>
            <a:off x="457200" y="30163"/>
            <a:ext cx="8229600" cy="1112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Title</a:t>
            </a:r>
          </a:p>
        </p:txBody>
      </p:sp>
      <p:sp>
        <p:nvSpPr>
          <p:cNvPr id="4107" name="Rectangle 11"/>
          <p:cNvSpPr>
            <a:spLocks noGrp="1" noChangeArrowheads="1"/>
          </p:cNvSpPr>
          <p:nvPr>
            <p:ph type="body" idx="1"/>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108" name="Rectangle 12"/>
          <p:cNvSpPr>
            <a:spLocks noGrp="1" noChangeArrowheads="1"/>
          </p:cNvSpPr>
          <p:nvPr>
            <p:ph type="ftr" sz="quarter" idx="3"/>
          </p:nvPr>
        </p:nvSpPr>
        <p:spPr bwMode="auto">
          <a:xfrm>
            <a:off x="0" y="6477000"/>
            <a:ext cx="914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latin typeface="Arial"/>
              <a:ea typeface="+mn-ea"/>
              <a:cs typeface="+mn-cs"/>
            </a:endParaRPr>
          </a:p>
        </p:txBody>
      </p:sp>
      <p:pic>
        <p:nvPicPr>
          <p:cNvPr id="4109" name="Picture 13" descr="edawn25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3400" y="6019800"/>
            <a:ext cx="1600200" cy="692150"/>
          </a:xfrm>
          <a:prstGeom prst="rect">
            <a:avLst/>
          </a:prstGeom>
          <a:noFill/>
        </p:spPr>
      </p:pic>
      <p:cxnSp>
        <p:nvCxnSpPr>
          <p:cNvPr id="4111" name="AutoShape 15"/>
          <p:cNvCxnSpPr>
            <a:cxnSpLocks noChangeShapeType="1"/>
          </p:cNvCxnSpPr>
          <p:nvPr userDrawn="1"/>
        </p:nvCxnSpPr>
        <p:spPr bwMode="auto">
          <a:xfrm>
            <a:off x="0" y="5867400"/>
            <a:ext cx="9144000" cy="0"/>
          </a:xfrm>
          <a:prstGeom prst="straightConnector1">
            <a:avLst/>
          </a:prstGeom>
          <a:noFill/>
          <a:ln w="9525">
            <a:solidFill>
              <a:schemeClr val="folHlink"/>
            </a:solidFill>
            <a:round/>
            <a:headEnd/>
            <a:tailEnd/>
          </a:ln>
          <a:effectLst/>
        </p:spPr>
      </p:cxnSp>
    </p:spTree>
  </p:cSld>
  <p:clrMap bg1="lt1" tx1="dk1" bg2="lt2" tx2="dk2" accent1="accent1" accent2="accent2" accent3="accent3" accent4="accent4" accent5="accent5" accent6="accent6" hlink="hlink" folHlink="folHlink"/>
  <p:sldLayoutIdLst>
    <p:sldLayoutId id="2147484243" r:id="rId1"/>
    <p:sldLayoutId id="2147484252" r:id="rId2"/>
    <p:sldLayoutId id="2147484286" r:id="rId3"/>
  </p:sldLayoutIdLst>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Arial" charset="0"/>
        </a:defRPr>
      </a:lvl2pPr>
      <a:lvl3pPr algn="l" rtl="0" fontAlgn="base">
        <a:spcBef>
          <a:spcPct val="0"/>
        </a:spcBef>
        <a:spcAft>
          <a:spcPct val="0"/>
        </a:spcAft>
        <a:defRPr sz="4400">
          <a:solidFill>
            <a:schemeClr val="bg1"/>
          </a:solidFill>
          <a:latin typeface="Arial" charset="0"/>
        </a:defRPr>
      </a:lvl3pPr>
      <a:lvl4pPr algn="l" rtl="0" fontAlgn="base">
        <a:spcBef>
          <a:spcPct val="0"/>
        </a:spcBef>
        <a:spcAft>
          <a:spcPct val="0"/>
        </a:spcAft>
        <a:defRPr sz="4400">
          <a:solidFill>
            <a:schemeClr val="bg1"/>
          </a:solidFill>
          <a:latin typeface="Arial" charset="0"/>
        </a:defRPr>
      </a:lvl4pPr>
      <a:lvl5pPr algn="l" rtl="0" fontAlgn="base">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lr>
          <a:schemeClr val="folHlink"/>
        </a:buClr>
        <a:buSzPct val="150000"/>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150000"/>
        <a:buChar char="•"/>
        <a:defRPr sz="2800">
          <a:solidFill>
            <a:schemeClr val="tx1"/>
          </a:solidFill>
          <a:latin typeface="+mn-lt"/>
        </a:defRPr>
      </a:lvl2pPr>
      <a:lvl3pPr marL="1143000" indent="-228600" algn="l" rtl="0" fontAlgn="base">
        <a:spcBef>
          <a:spcPct val="20000"/>
        </a:spcBef>
        <a:spcAft>
          <a:spcPct val="0"/>
        </a:spcAft>
        <a:buClr>
          <a:schemeClr val="folHlink"/>
        </a:buClr>
        <a:buSzPct val="150000"/>
        <a:buChar char="•"/>
        <a:defRPr sz="2400">
          <a:solidFill>
            <a:schemeClr val="tx1"/>
          </a:solidFill>
          <a:latin typeface="+mn-lt"/>
        </a:defRPr>
      </a:lvl3pPr>
      <a:lvl4pPr marL="1600200" indent="-228600" algn="l" rtl="0" fontAlgn="base">
        <a:spcBef>
          <a:spcPct val="20000"/>
        </a:spcBef>
        <a:spcAft>
          <a:spcPct val="0"/>
        </a:spcAft>
        <a:buClr>
          <a:schemeClr val="folHlink"/>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File:Award_star-gold-3d.svg" TargetMode="External"/><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hyperlink" Target="http://shareastar.org/working-with-other-chariti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groundup.org.za/article/covid-19-worlds-unprecedented-experiment/" TargetMode="External"/><Relationship Id="rId2" Type="http://schemas.openxmlformats.org/officeDocument/2006/relationships/image" Target="../media/image10.jpg"/><Relationship Id="rId1" Type="http://schemas.openxmlformats.org/officeDocument/2006/relationships/slideLayout" Target="../slideLayouts/slideLayout11.xml"/><Relationship Id="rId4" Type="http://schemas.openxmlformats.org/officeDocument/2006/relationships/hyperlink" Target="https://creativecommons.org/licenses/by-nd/3.0/"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53145" y="5036457"/>
            <a:ext cx="7772400" cy="1052833"/>
          </a:xfrm>
        </p:spPr>
        <p:txBody>
          <a:bodyPr/>
          <a:lstStyle/>
          <a:p>
            <a:pPr eaLnBrk="1" hangingPunct="1">
              <a:spcBef>
                <a:spcPct val="20000"/>
              </a:spcBef>
            </a:pPr>
            <a:r>
              <a:rPr lang="en-US" b="1" dirty="0">
                <a:solidFill>
                  <a:srgbClr val="FFFF00"/>
                </a:solidFill>
                <a:latin typeface="Arial" charset="0"/>
                <a:ea typeface="Osaka" charset="-128"/>
              </a:rPr>
              <a:t>City of Sparks Update</a:t>
            </a:r>
            <a:br>
              <a:rPr lang="en-US" sz="3600" b="1" dirty="0">
                <a:latin typeface="Arial" charset="0"/>
                <a:ea typeface="Osaka" charset="-128"/>
              </a:rPr>
            </a:br>
            <a:r>
              <a:rPr lang="en-US" sz="3600" b="1" dirty="0">
                <a:latin typeface="Arial" charset="0"/>
                <a:ea typeface="Osaka" charset="-128"/>
              </a:rPr>
              <a:t>Mike Kazmierski, </a:t>
            </a:r>
            <a:r>
              <a:rPr lang="en-US" sz="3200" b="1" dirty="0">
                <a:latin typeface="Arial" charset="0"/>
                <a:ea typeface="Osaka" charset="-128"/>
              </a:rPr>
              <a:t>President and CEO</a:t>
            </a:r>
            <a:br>
              <a:rPr lang="en-US" sz="3200" b="1" dirty="0">
                <a:latin typeface="Arial" charset="0"/>
                <a:ea typeface="Osaka" charset="-128"/>
              </a:rPr>
            </a:br>
            <a:br>
              <a:rPr lang="en-US" sz="1800" b="1" dirty="0">
                <a:solidFill>
                  <a:srgbClr val="FFFF00"/>
                </a:solidFill>
                <a:latin typeface="Arial" charset="0"/>
                <a:ea typeface="Osaka" charset="-128"/>
              </a:rPr>
            </a:br>
            <a:r>
              <a:rPr lang="en-US" sz="2400" b="1" i="1" dirty="0">
                <a:solidFill>
                  <a:srgbClr val="00B0F0"/>
                </a:solidFill>
                <a:latin typeface="Arial" charset="0"/>
                <a:ea typeface="Osaka" charset="-128"/>
              </a:rPr>
              <a:t>September 14, 2020</a:t>
            </a:r>
          </a:p>
        </p:txBody>
      </p:sp>
      <p:pic>
        <p:nvPicPr>
          <p:cNvPr id="3" name="Picture 2">
            <a:extLst>
              <a:ext uri="{FF2B5EF4-FFF2-40B4-BE49-F238E27FC236}">
                <a16:creationId xmlns:a16="http://schemas.microsoft.com/office/drawing/2014/main" id="{3234B6D3-585F-4B2E-8283-4A84CF64D34A}"/>
              </a:ext>
            </a:extLst>
          </p:cNvPr>
          <p:cNvPicPr>
            <a:picLocks noChangeAspect="1"/>
          </p:cNvPicPr>
          <p:nvPr/>
        </p:nvPicPr>
        <p:blipFill>
          <a:blip r:embed="rId3"/>
          <a:stretch>
            <a:fillRect/>
          </a:stretch>
        </p:blipFill>
        <p:spPr>
          <a:xfrm>
            <a:off x="2834640" y="436098"/>
            <a:ext cx="3474720" cy="1505244"/>
          </a:xfrm>
          <a:prstGeom prst="rect">
            <a:avLst/>
          </a:prstGeom>
          <a:ln w="28575">
            <a:solidFill>
              <a:schemeClr val="tx1"/>
            </a:solidFill>
          </a:ln>
        </p:spPr>
      </p:pic>
    </p:spTree>
    <p:extLst>
      <p:ext uri="{BB962C8B-B14F-4D97-AF65-F5344CB8AC3E}">
        <p14:creationId xmlns:p14="http://schemas.microsoft.com/office/powerpoint/2010/main" val="323798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1" y="0"/>
            <a:ext cx="8773314" cy="1112837"/>
          </a:xfrm>
        </p:spPr>
        <p:txBody>
          <a:bodyPr/>
          <a:lstStyle/>
          <a:p>
            <a:r>
              <a:rPr lang="en-US" sz="4000" dirty="0"/>
              <a:t>Post COVID-19 </a:t>
            </a:r>
            <a:r>
              <a:rPr lang="en-US" sz="4000" dirty="0">
                <a:solidFill>
                  <a:srgbClr val="FFFF00"/>
                </a:solidFill>
              </a:rPr>
              <a:t>Attraction</a:t>
            </a:r>
            <a:r>
              <a:rPr lang="en-US" sz="4000" dirty="0"/>
              <a:t> Priorities</a:t>
            </a:r>
          </a:p>
        </p:txBody>
      </p:sp>
      <p:sp>
        <p:nvSpPr>
          <p:cNvPr id="3" name="Content Placeholder 2"/>
          <p:cNvSpPr>
            <a:spLocks noGrp="1"/>
          </p:cNvSpPr>
          <p:nvPr>
            <p:ph idx="1"/>
          </p:nvPr>
        </p:nvSpPr>
        <p:spPr>
          <a:xfrm>
            <a:off x="220981" y="1266761"/>
            <a:ext cx="8773314" cy="4114800"/>
          </a:xfrm>
        </p:spPr>
        <p:txBody>
          <a:bodyPr/>
          <a:lstStyle/>
          <a:p>
            <a:pPr>
              <a:lnSpc>
                <a:spcPts val="3000"/>
              </a:lnSpc>
              <a:spcBef>
                <a:spcPts val="0"/>
              </a:spcBef>
              <a:spcAft>
                <a:spcPts val="600"/>
              </a:spcAft>
            </a:pPr>
            <a:r>
              <a:rPr lang="en-US" dirty="0">
                <a:solidFill>
                  <a:srgbClr val="A50021"/>
                </a:solidFill>
              </a:rPr>
              <a:t>Higher Paying Jobs</a:t>
            </a:r>
            <a:r>
              <a:rPr lang="en-US" dirty="0"/>
              <a:t> Majority Over $30 / Hr.</a:t>
            </a:r>
          </a:p>
          <a:p>
            <a:pPr>
              <a:lnSpc>
                <a:spcPts val="3000"/>
              </a:lnSpc>
              <a:spcBef>
                <a:spcPts val="0"/>
              </a:spcBef>
              <a:spcAft>
                <a:spcPts val="600"/>
              </a:spcAft>
            </a:pPr>
            <a:r>
              <a:rPr lang="en-US" dirty="0"/>
              <a:t>Corporate </a:t>
            </a:r>
            <a:r>
              <a:rPr lang="en-US" dirty="0">
                <a:solidFill>
                  <a:srgbClr val="A50021"/>
                </a:solidFill>
              </a:rPr>
              <a:t>Headquarters &amp; Technology</a:t>
            </a:r>
            <a:r>
              <a:rPr lang="en-US" dirty="0"/>
              <a:t> Co’s</a:t>
            </a:r>
          </a:p>
          <a:p>
            <a:pPr>
              <a:lnSpc>
                <a:spcPts val="3000"/>
              </a:lnSpc>
              <a:spcBef>
                <a:spcPts val="0"/>
              </a:spcBef>
              <a:spcAft>
                <a:spcPts val="600"/>
              </a:spcAft>
            </a:pPr>
            <a:r>
              <a:rPr lang="en-US" dirty="0">
                <a:solidFill>
                  <a:srgbClr val="0070C0"/>
                </a:solidFill>
              </a:rPr>
              <a:t>Entrepreneurial Team </a:t>
            </a:r>
            <a:r>
              <a:rPr lang="en-US" dirty="0"/>
              <a:t>Attraction Effort</a:t>
            </a:r>
          </a:p>
          <a:p>
            <a:pPr>
              <a:lnSpc>
                <a:spcPts val="3000"/>
              </a:lnSpc>
              <a:spcBef>
                <a:spcPts val="0"/>
              </a:spcBef>
              <a:spcAft>
                <a:spcPts val="600"/>
              </a:spcAft>
            </a:pPr>
            <a:r>
              <a:rPr lang="en-US" dirty="0"/>
              <a:t>Increase Prospect Attraction From The </a:t>
            </a:r>
            <a:r>
              <a:rPr lang="en-US" dirty="0">
                <a:solidFill>
                  <a:srgbClr val="0070C0"/>
                </a:solidFill>
              </a:rPr>
              <a:t>Bay Area</a:t>
            </a:r>
          </a:p>
          <a:p>
            <a:pPr>
              <a:lnSpc>
                <a:spcPts val="3000"/>
              </a:lnSpc>
              <a:spcBef>
                <a:spcPts val="0"/>
              </a:spcBef>
              <a:spcAft>
                <a:spcPts val="600"/>
              </a:spcAft>
            </a:pPr>
            <a:r>
              <a:rPr lang="en-US" dirty="0"/>
              <a:t>Pharma, Medical Manufacturing &amp; Onshoring</a:t>
            </a:r>
          </a:p>
          <a:p>
            <a:pPr>
              <a:lnSpc>
                <a:spcPts val="3000"/>
              </a:lnSpc>
              <a:spcBef>
                <a:spcPts val="0"/>
              </a:spcBef>
              <a:spcAft>
                <a:spcPts val="600"/>
              </a:spcAft>
            </a:pPr>
            <a:r>
              <a:rPr lang="en-US" dirty="0"/>
              <a:t>Remote Workforce Talent Attraction</a:t>
            </a:r>
          </a:p>
          <a:p>
            <a:pPr>
              <a:lnSpc>
                <a:spcPts val="3000"/>
              </a:lnSpc>
              <a:spcBef>
                <a:spcPts val="0"/>
              </a:spcBef>
              <a:spcAft>
                <a:spcPts val="600"/>
              </a:spcAft>
            </a:pPr>
            <a:r>
              <a:rPr lang="en-US" dirty="0"/>
              <a:t> </a:t>
            </a:r>
          </a:p>
          <a:p>
            <a:pPr>
              <a:lnSpc>
                <a:spcPts val="3000"/>
              </a:lnSpc>
              <a:spcBef>
                <a:spcPts val="0"/>
              </a:spcBef>
              <a:spcAft>
                <a:spcPts val="600"/>
              </a:spcAft>
            </a:pPr>
            <a:endParaRPr lang="en-US" dirty="0"/>
          </a:p>
        </p:txBody>
      </p:sp>
      <p:pic>
        <p:nvPicPr>
          <p:cNvPr id="6" name="Picture 5">
            <a:extLst>
              <a:ext uri="{FF2B5EF4-FFF2-40B4-BE49-F238E27FC236}">
                <a16:creationId xmlns:a16="http://schemas.microsoft.com/office/drawing/2014/main" id="{BFCDFF01-878C-4D7D-BBA3-E328C17DDA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216" y="4114800"/>
            <a:ext cx="5206458" cy="2679575"/>
          </a:xfrm>
          <a:prstGeom prst="rect">
            <a:avLst/>
          </a:prstGeom>
          <a:ln>
            <a:solidFill>
              <a:schemeClr val="tx1"/>
            </a:solidFill>
          </a:ln>
        </p:spPr>
      </p:pic>
      <p:pic>
        <p:nvPicPr>
          <p:cNvPr id="4" name="Picture 3">
            <a:extLst>
              <a:ext uri="{FF2B5EF4-FFF2-40B4-BE49-F238E27FC236}">
                <a16:creationId xmlns:a16="http://schemas.microsoft.com/office/drawing/2014/main" id="{B9E9ED75-AA50-40F6-842F-DBB2AA8215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00674" y="4114800"/>
            <a:ext cx="3743325" cy="2679575"/>
          </a:xfrm>
          <a:prstGeom prst="rect">
            <a:avLst/>
          </a:prstGeom>
        </p:spPr>
      </p:pic>
      <p:sp>
        <p:nvSpPr>
          <p:cNvPr id="7" name="Rectangle 6">
            <a:extLst>
              <a:ext uri="{FF2B5EF4-FFF2-40B4-BE49-F238E27FC236}">
                <a16:creationId xmlns:a16="http://schemas.microsoft.com/office/drawing/2014/main" id="{0D3232B9-5808-46C1-8E59-17CCFDEF9EDD}"/>
              </a:ext>
            </a:extLst>
          </p:cNvPr>
          <p:cNvSpPr/>
          <p:nvPr/>
        </p:nvSpPr>
        <p:spPr>
          <a:xfrm>
            <a:off x="194216" y="2643189"/>
            <a:ext cx="8800079" cy="1360551"/>
          </a:xfrm>
          <a:prstGeom prst="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82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Pending Announcements</a:t>
            </a:r>
            <a:endParaRPr lang="en-US" dirty="0"/>
          </a:p>
        </p:txBody>
      </p:sp>
      <p:graphicFrame>
        <p:nvGraphicFramePr>
          <p:cNvPr id="5" name="Table 4"/>
          <p:cNvGraphicFramePr>
            <a:graphicFrameLocks noGrp="1"/>
          </p:cNvGraphicFramePr>
          <p:nvPr/>
        </p:nvGraphicFramePr>
        <p:xfrm>
          <a:off x="0" y="977489"/>
          <a:ext cx="9144000" cy="5850347"/>
        </p:xfrm>
        <a:graphic>
          <a:graphicData uri="http://schemas.openxmlformats.org/drawingml/2006/table">
            <a:tbl>
              <a:tblPr firstRow="1" firstCol="1" bandRow="1"/>
              <a:tblGrid>
                <a:gridCol w="3358057">
                  <a:extLst>
                    <a:ext uri="{9D8B030D-6E8A-4147-A177-3AD203B41FA5}">
                      <a16:colId xmlns:a16="http://schemas.microsoft.com/office/drawing/2014/main" val="20000"/>
                    </a:ext>
                  </a:extLst>
                </a:gridCol>
                <a:gridCol w="1247194">
                  <a:extLst>
                    <a:ext uri="{9D8B030D-6E8A-4147-A177-3AD203B41FA5}">
                      <a16:colId xmlns:a16="http://schemas.microsoft.com/office/drawing/2014/main" val="20001"/>
                    </a:ext>
                  </a:extLst>
                </a:gridCol>
                <a:gridCol w="581891">
                  <a:extLst>
                    <a:ext uri="{9D8B030D-6E8A-4147-A177-3AD203B41FA5}">
                      <a16:colId xmlns:a16="http://schemas.microsoft.com/office/drawing/2014/main" val="20002"/>
                    </a:ext>
                  </a:extLst>
                </a:gridCol>
                <a:gridCol w="1895302">
                  <a:extLst>
                    <a:ext uri="{9D8B030D-6E8A-4147-A177-3AD203B41FA5}">
                      <a16:colId xmlns:a16="http://schemas.microsoft.com/office/drawing/2014/main" val="20003"/>
                    </a:ext>
                  </a:extLst>
                </a:gridCol>
                <a:gridCol w="2061556">
                  <a:extLst>
                    <a:ext uri="{9D8B030D-6E8A-4147-A177-3AD203B41FA5}">
                      <a16:colId xmlns:a16="http://schemas.microsoft.com/office/drawing/2014/main" val="20004"/>
                    </a:ext>
                  </a:extLst>
                </a:gridCol>
              </a:tblGrid>
              <a:tr h="874078">
                <a:tc>
                  <a:txBody>
                    <a:bodyPr/>
                    <a:lstStyle/>
                    <a:p>
                      <a:pPr algn="ctr" fontAlgn="b">
                        <a:lnSpc>
                          <a:spcPts val="2200"/>
                        </a:lnSpc>
                      </a:pPr>
                      <a:r>
                        <a:rPr lang="en-US" sz="2800" b="1" i="0" u="none" strike="noStrike" dirty="0">
                          <a:solidFill>
                            <a:schemeClr val="tx1"/>
                          </a:solidFill>
                          <a:effectLst/>
                          <a:latin typeface="Arial Narrow" panose="020B0606020202030204" pitchFamily="34" charset="0"/>
                        </a:rPr>
                        <a:t> Industry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lnSpc>
                          <a:spcPts val="2200"/>
                        </a:lnSpc>
                      </a:pPr>
                      <a:r>
                        <a:rPr lang="en-US" sz="2800" b="1" i="0" u="none" strike="noStrike" dirty="0">
                          <a:solidFill>
                            <a:schemeClr val="tx1"/>
                          </a:solidFill>
                          <a:effectLst/>
                          <a:latin typeface="Arial Narrow" panose="020B0606020202030204" pitchFamily="34" charset="0"/>
                        </a:rPr>
                        <a:t>Jobs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lnSpc>
                          <a:spcPts val="2200"/>
                        </a:lnSpc>
                      </a:pPr>
                      <a:r>
                        <a:rPr lang="en-US" sz="2800" b="1" i="0" u="none" strike="noStrike" dirty="0">
                          <a:solidFill>
                            <a:schemeClr val="tx1"/>
                          </a:solidFill>
                          <a:effectLst/>
                          <a:latin typeface="Arial Narrow" panose="020B0606020202030204" pitchFamily="34" charset="0"/>
                        </a:rPr>
                        <a:t>HQ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lnSpc>
                          <a:spcPts val="2200"/>
                        </a:lnSpc>
                      </a:pPr>
                      <a:r>
                        <a:rPr lang="en-US" sz="2800" b="1" i="0" u="none" strike="noStrike" dirty="0">
                          <a:solidFill>
                            <a:schemeClr val="tx1"/>
                          </a:solidFill>
                          <a:effectLst/>
                          <a:latin typeface="Arial Narrow" panose="020B0606020202030204" pitchFamily="34" charset="0"/>
                        </a:rPr>
                        <a:t>Confidence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lnSpc>
                          <a:spcPts val="2200"/>
                        </a:lnSpc>
                      </a:pPr>
                      <a:r>
                        <a:rPr lang="en-US" sz="2800" b="1" i="0" u="none" strike="noStrike" dirty="0">
                          <a:solidFill>
                            <a:schemeClr val="tx1"/>
                          </a:solidFill>
                          <a:effectLst/>
                          <a:latin typeface="Arial Narrow" panose="020B0606020202030204" pitchFamily="34" charset="0"/>
                        </a:rPr>
                        <a:t>Relocation State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76451">
                <a:tc>
                  <a:txBody>
                    <a:bodyPr/>
                    <a:lstStyle/>
                    <a:p>
                      <a:pPr marL="0" algn="ctr" defTabSz="913311" rtl="0" eaLnBrk="1" fontAlgn="b" latinLnBrk="0" hangingPunct="1">
                        <a:lnSpc>
                          <a:spcPts val="2200"/>
                        </a:lnSpc>
                      </a:pPr>
                      <a:r>
                        <a:rPr lang="en-US" sz="2400" b="1" i="0" u="none" strike="noStrike" kern="1200" baseline="0" dirty="0">
                          <a:solidFill>
                            <a:schemeClr val="tx1"/>
                          </a:solidFill>
                          <a:effectLst/>
                          <a:latin typeface="Arial Narrow" panose="020B0606020202030204" pitchFamily="34" charset="0"/>
                          <a:ea typeface="+mn-ea"/>
                          <a:cs typeface="+mn-cs"/>
                        </a:rPr>
                        <a:t>Technology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3311" rtl="0" eaLnBrk="1" fontAlgn="b" latinLnBrk="0" hangingPunct="1">
                        <a:lnSpc>
                          <a:spcPts val="2200"/>
                        </a:lnSpc>
                      </a:pPr>
                      <a:r>
                        <a:rPr lang="en-US" sz="2400" b="1" i="0" u="none" strike="noStrike" kern="1200" baseline="0" dirty="0">
                          <a:solidFill>
                            <a:schemeClr val="tx1"/>
                          </a:solidFill>
                          <a:effectLst/>
                          <a:latin typeface="Arial Narrow" panose="020B0606020202030204" pitchFamily="34" charset="0"/>
                          <a:ea typeface="+mn-ea"/>
                          <a:cs typeface="+mn-cs"/>
                        </a:rPr>
                        <a:t>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3311" rtl="0" eaLnBrk="1" fontAlgn="b" latinLnBrk="0" hangingPunct="1">
                        <a:lnSpc>
                          <a:spcPts val="2200"/>
                        </a:lnSpc>
                      </a:pPr>
                      <a:r>
                        <a:rPr lang="en-US" sz="2400" b="1" i="0" u="none" strike="noStrike" kern="1200" baseline="0" dirty="0">
                          <a:solidFill>
                            <a:schemeClr val="tx1"/>
                          </a:solidFill>
                          <a:effectLst/>
                          <a:latin typeface="Arial Narrow" panose="020B0606020202030204" pitchFamily="34" charset="0"/>
                          <a:ea typeface="+mn-ea"/>
                          <a:cs typeface="+mn-cs"/>
                        </a:rPr>
                        <a:t>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3311" rtl="0" eaLnBrk="1" fontAlgn="b" latinLnBrk="0" hangingPunct="1">
                        <a:lnSpc>
                          <a:spcPts val="2200"/>
                        </a:lnSpc>
                        <a:spcBef>
                          <a:spcPts val="0"/>
                        </a:spcBef>
                        <a:spcAft>
                          <a:spcPts val="0"/>
                        </a:spcAft>
                        <a:buClrTx/>
                        <a:buSzTx/>
                        <a:buFontTx/>
                        <a:buNone/>
                        <a:tabLst/>
                        <a:defRPr/>
                      </a:pPr>
                      <a:r>
                        <a:rPr lang="en-US" sz="2400" b="1" i="0" u="none" strike="noStrike" kern="1200" baseline="0" dirty="0">
                          <a:solidFill>
                            <a:schemeClr val="tx1"/>
                          </a:solidFill>
                          <a:effectLst/>
                          <a:latin typeface="Arial Narrow" panose="020B0606020202030204" pitchFamily="34" charset="0"/>
                          <a:ea typeface="+mn-ea"/>
                          <a:cs typeface="+mn-cs"/>
                        </a:rPr>
                        <a:t>Very Likely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3311" rtl="0" eaLnBrk="1" fontAlgn="b" latinLnBrk="0" hangingPunct="1">
                        <a:lnSpc>
                          <a:spcPts val="2200"/>
                        </a:lnSpc>
                      </a:pPr>
                      <a:r>
                        <a:rPr lang="en-US" sz="2400" b="1" i="0" u="none" strike="noStrike" kern="1200" baseline="0" dirty="0">
                          <a:solidFill>
                            <a:schemeClr val="tx1"/>
                          </a:solidFill>
                          <a:effectLst/>
                          <a:latin typeface="Arial Narrow" panose="020B0606020202030204" pitchFamily="34" charset="0"/>
                          <a:ea typeface="+mn-ea"/>
                          <a:cs typeface="+mn-cs"/>
                        </a:rPr>
                        <a:t>CA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5135374"/>
                  </a:ext>
                </a:extLst>
              </a:tr>
              <a:tr h="446905">
                <a:tc>
                  <a:txBody>
                    <a:bodyPr/>
                    <a:lstStyle/>
                    <a:p>
                      <a:pPr algn="ctr" fontAlgn="b">
                        <a:lnSpc>
                          <a:spcPts val="2200"/>
                        </a:lnSpc>
                      </a:pPr>
                      <a:r>
                        <a:rPr lang="en-US" sz="2400" b="1" i="0" u="none" strike="noStrike" baseline="0" dirty="0">
                          <a:solidFill>
                            <a:schemeClr val="tx1"/>
                          </a:solidFill>
                          <a:effectLst/>
                          <a:latin typeface="Arial Narrow" panose="020B0606020202030204" pitchFamily="34" charset="0"/>
                        </a:rPr>
                        <a:t>Manufacturing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205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indent="0" algn="ctr" defTabSz="914400" rtl="0" eaLnBrk="1" fontAlgn="b" latinLnBrk="0" hangingPunct="1">
                        <a:lnSpc>
                          <a:spcPts val="2200"/>
                        </a:lnSpc>
                        <a:spcBef>
                          <a:spcPts val="0"/>
                        </a:spcBef>
                        <a:spcAft>
                          <a:spcPts val="0"/>
                        </a:spcAft>
                        <a:buClrTx/>
                        <a:buSzTx/>
                        <a:buFontTx/>
                        <a:buNone/>
                        <a:tabLst/>
                        <a:defRPr/>
                      </a:pPr>
                      <a:r>
                        <a:rPr lang="en-US" sz="2400" b="1" i="0" u="none" strike="noStrike" dirty="0">
                          <a:solidFill>
                            <a:schemeClr val="tx1"/>
                          </a:solidFill>
                          <a:effectLst/>
                          <a:latin typeface="Arial Narrow" panose="020B0606020202030204" pitchFamily="34" charset="0"/>
                        </a:rPr>
                        <a:t>Very Likely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520336419"/>
                  </a:ext>
                </a:extLst>
              </a:tr>
              <a:tr h="446905">
                <a:tc>
                  <a:txBody>
                    <a:bodyPr/>
                    <a:lstStyle/>
                    <a:p>
                      <a:pPr algn="ctr" fontAlgn="b">
                        <a:lnSpc>
                          <a:spcPts val="2200"/>
                        </a:lnSpc>
                      </a:pPr>
                      <a:r>
                        <a:rPr lang="en-US" sz="2400" b="1" i="0" u="none" strike="noStrike" baseline="0" dirty="0">
                          <a:solidFill>
                            <a:schemeClr val="tx1"/>
                          </a:solidFill>
                          <a:effectLst/>
                          <a:latin typeface="Arial Narrow" panose="020B0606020202030204" pitchFamily="34" charset="0"/>
                        </a:rPr>
                        <a:t>Manufacturing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220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lnSpc>
                          <a:spcPts val="2200"/>
                        </a:lnSpc>
                      </a:pPr>
                      <a:endParaRPr lang="en-US" sz="2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b" latinLnBrk="0" hangingPunct="1">
                        <a:lnSpc>
                          <a:spcPts val="2200"/>
                        </a:lnSpc>
                        <a:spcBef>
                          <a:spcPts val="0"/>
                        </a:spcBef>
                        <a:spcAft>
                          <a:spcPts val="0"/>
                        </a:spcAft>
                        <a:buClrTx/>
                        <a:buSzTx/>
                        <a:buFontTx/>
                        <a:buNone/>
                        <a:tabLst/>
                        <a:defRPr/>
                      </a:pPr>
                      <a:r>
                        <a:rPr lang="en-US" sz="2400" b="1" i="0" u="none" strike="noStrike" dirty="0">
                          <a:solidFill>
                            <a:schemeClr val="tx1"/>
                          </a:solidFill>
                          <a:effectLst/>
                          <a:latin typeface="Arial Narrow" panose="020B0606020202030204" pitchFamily="34" charset="0"/>
                        </a:rPr>
                        <a:t>Very Likely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5949724"/>
                  </a:ext>
                </a:extLst>
              </a:tr>
              <a:tr h="446905">
                <a:tc>
                  <a:txBody>
                    <a:bodyPr/>
                    <a:lstStyle/>
                    <a:p>
                      <a:pPr algn="ctr" fontAlgn="b">
                        <a:lnSpc>
                          <a:spcPts val="2200"/>
                        </a:lnSpc>
                      </a:pPr>
                      <a:r>
                        <a:rPr lang="en-US" sz="2400" b="1" i="0" u="none" strike="noStrike" baseline="0" dirty="0">
                          <a:solidFill>
                            <a:schemeClr val="tx1"/>
                          </a:solidFill>
                          <a:effectLst/>
                          <a:latin typeface="Arial Narrow" panose="020B0606020202030204" pitchFamily="34" charset="0"/>
                        </a:rPr>
                        <a:t>Distribution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250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endParaRPr lang="en-US" sz="2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indent="0" algn="ctr" defTabSz="914400" rtl="0" eaLnBrk="1" fontAlgn="b" latinLnBrk="0" hangingPunct="1">
                        <a:lnSpc>
                          <a:spcPts val="2200"/>
                        </a:lnSpc>
                        <a:spcBef>
                          <a:spcPts val="0"/>
                        </a:spcBef>
                        <a:spcAft>
                          <a:spcPts val="0"/>
                        </a:spcAft>
                        <a:buClrTx/>
                        <a:buSzTx/>
                        <a:buFontTx/>
                        <a:buNone/>
                        <a:tabLst/>
                        <a:defRPr/>
                      </a:pPr>
                      <a:r>
                        <a:rPr lang="en-US" sz="2400" b="1" i="0" u="none" strike="noStrike" dirty="0">
                          <a:solidFill>
                            <a:schemeClr val="tx1"/>
                          </a:solidFill>
                          <a:effectLst/>
                          <a:latin typeface="Arial Narrow" panose="020B0606020202030204" pitchFamily="34" charset="0"/>
                        </a:rPr>
                        <a:t>Very Likely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818321941"/>
                  </a:ext>
                </a:extLst>
              </a:tr>
              <a:tr h="446905">
                <a:tc>
                  <a:txBody>
                    <a:bodyPr/>
                    <a:lstStyle/>
                    <a:p>
                      <a:pPr algn="ctr" fontAlgn="b">
                        <a:lnSpc>
                          <a:spcPts val="2200"/>
                        </a:lnSpc>
                      </a:pPr>
                      <a:r>
                        <a:rPr lang="en-US" sz="2400" b="1" i="0" u="none" strike="noStrike" baseline="0" dirty="0">
                          <a:solidFill>
                            <a:schemeClr val="tx1"/>
                          </a:solidFill>
                          <a:effectLst/>
                          <a:latin typeface="Arial Narrow" panose="020B0606020202030204" pitchFamily="34" charset="0"/>
                        </a:rPr>
                        <a:t>Distribution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150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ts val="2200"/>
                        </a:lnSpc>
                      </a:pPr>
                      <a:endParaRPr lang="en-US" sz="2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ts val="2200"/>
                        </a:lnSpc>
                        <a:spcBef>
                          <a:spcPts val="0"/>
                        </a:spcBef>
                        <a:spcAft>
                          <a:spcPts val="0"/>
                        </a:spcAft>
                        <a:buClrTx/>
                        <a:buSzTx/>
                        <a:buFontTx/>
                        <a:buNone/>
                        <a:tabLst/>
                        <a:defRPr/>
                      </a:pPr>
                      <a:r>
                        <a:rPr lang="en-US" sz="2400" b="1" i="0" u="none" strike="noStrike" dirty="0">
                          <a:solidFill>
                            <a:schemeClr val="tx1"/>
                          </a:solidFill>
                          <a:effectLst/>
                          <a:latin typeface="Arial Narrow" panose="020B0606020202030204" pitchFamily="34" charset="0"/>
                        </a:rPr>
                        <a:t>Very Likely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4005357"/>
                  </a:ext>
                </a:extLst>
              </a:tr>
              <a:tr h="446905">
                <a:tc>
                  <a:txBody>
                    <a:bodyPr/>
                    <a:lstStyle/>
                    <a:p>
                      <a:pPr algn="ctr" fontAlgn="b">
                        <a:lnSpc>
                          <a:spcPts val="2200"/>
                        </a:lnSpc>
                      </a:pPr>
                      <a:r>
                        <a:rPr lang="en-US" sz="2400" b="1" i="0" u="none" strike="noStrike" baseline="0" dirty="0">
                          <a:solidFill>
                            <a:schemeClr val="tx1"/>
                          </a:solidFill>
                          <a:effectLst/>
                          <a:latin typeface="Arial Narrow" panose="020B0606020202030204" pitchFamily="34" charset="0"/>
                        </a:rPr>
                        <a:t>Manufacturing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indent="0" algn="ctr" defTabSz="914400" rtl="0" eaLnBrk="1" fontAlgn="b" latinLnBrk="0" hangingPunct="1">
                        <a:lnSpc>
                          <a:spcPts val="2200"/>
                        </a:lnSpc>
                        <a:spcBef>
                          <a:spcPts val="0"/>
                        </a:spcBef>
                        <a:spcAft>
                          <a:spcPts val="0"/>
                        </a:spcAft>
                        <a:buClrTx/>
                        <a:buSzTx/>
                        <a:buFontTx/>
                        <a:buNone/>
                        <a:tabLst/>
                        <a:defRPr/>
                      </a:pPr>
                      <a:r>
                        <a:rPr lang="en-US" sz="2400" b="1" i="0" u="none" strike="noStrike" dirty="0">
                          <a:solidFill>
                            <a:schemeClr val="tx1"/>
                          </a:solidFill>
                          <a:effectLst/>
                          <a:latin typeface="Arial Narrow" panose="020B0606020202030204" pitchFamily="34" charset="0"/>
                        </a:rPr>
                        <a:t>Very Likely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645776702"/>
                  </a:ext>
                </a:extLst>
              </a:tr>
              <a:tr h="446905">
                <a:tc>
                  <a:txBody>
                    <a:bodyPr/>
                    <a:lstStyle/>
                    <a:p>
                      <a:pPr algn="ctr" fontAlgn="b">
                        <a:lnSpc>
                          <a:spcPts val="2200"/>
                        </a:lnSpc>
                      </a:pPr>
                      <a:r>
                        <a:rPr lang="en-US" sz="2400" b="1" i="0" u="none" strike="noStrike" baseline="0" dirty="0">
                          <a:solidFill>
                            <a:schemeClr val="tx1"/>
                          </a:solidFill>
                          <a:effectLst/>
                          <a:latin typeface="Arial Narrow" panose="020B0606020202030204" pitchFamily="34" charset="0"/>
                        </a:rPr>
                        <a:t>Manufacturing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159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ts val="2200"/>
                        </a:lnSpc>
                      </a:pPr>
                      <a:endParaRPr lang="en-US" sz="2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ts val="2200"/>
                        </a:lnSpc>
                        <a:spcBef>
                          <a:spcPts val="0"/>
                        </a:spcBef>
                        <a:spcAft>
                          <a:spcPts val="0"/>
                        </a:spcAft>
                        <a:buClrTx/>
                        <a:buSzTx/>
                        <a:buFontTx/>
                        <a:buNone/>
                        <a:tabLst/>
                        <a:defRPr/>
                      </a:pPr>
                      <a:r>
                        <a:rPr lang="en-US" sz="2400" b="1" i="0" u="none" strike="noStrike" dirty="0">
                          <a:solidFill>
                            <a:schemeClr val="tx1"/>
                          </a:solidFill>
                          <a:effectLst/>
                          <a:latin typeface="Arial Narrow" panose="020B0606020202030204" pitchFamily="34" charset="0"/>
                        </a:rPr>
                        <a:t>Very Likely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5008440"/>
                  </a:ext>
                </a:extLst>
              </a:tr>
              <a:tr h="441009">
                <a:tc>
                  <a:txBody>
                    <a:bodyPr/>
                    <a:lstStyle/>
                    <a:p>
                      <a:pPr algn="ctr" fontAlgn="b">
                        <a:lnSpc>
                          <a:spcPts val="2200"/>
                        </a:lnSpc>
                      </a:pPr>
                      <a:r>
                        <a:rPr lang="en-US" sz="2400" b="1" i="0" u="none" strike="noStrike" baseline="0" dirty="0">
                          <a:solidFill>
                            <a:schemeClr val="tx1"/>
                          </a:solidFill>
                          <a:effectLst/>
                          <a:latin typeface="Arial Narrow" panose="020B0606020202030204" pitchFamily="34" charset="0"/>
                        </a:rPr>
                        <a:t>Manufacturing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endParaRPr lang="en-US" sz="2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indent="0" algn="ctr" defTabSz="914400" rtl="0" eaLnBrk="1" fontAlgn="b" latinLnBrk="0" hangingPunct="1">
                        <a:lnSpc>
                          <a:spcPts val="2200"/>
                        </a:lnSpc>
                        <a:spcBef>
                          <a:spcPts val="0"/>
                        </a:spcBef>
                        <a:spcAft>
                          <a:spcPts val="0"/>
                        </a:spcAft>
                        <a:buClrTx/>
                        <a:buSzTx/>
                        <a:buFontTx/>
                        <a:buNone/>
                        <a:tabLst/>
                        <a:defRPr/>
                      </a:pPr>
                      <a:r>
                        <a:rPr lang="en-US" sz="2400" b="1" i="0" u="none" strike="noStrike" dirty="0">
                          <a:solidFill>
                            <a:schemeClr val="tx1"/>
                          </a:solidFill>
                          <a:effectLst/>
                          <a:latin typeface="Arial Narrow" panose="020B0606020202030204" pitchFamily="34" charset="0"/>
                        </a:rPr>
                        <a:t>Very Likely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INTL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023149373"/>
                  </a:ext>
                </a:extLst>
              </a:tr>
              <a:tr h="442050">
                <a:tc>
                  <a:txBody>
                    <a:bodyPr/>
                    <a:lstStyle/>
                    <a:p>
                      <a:pPr algn="ctr" fontAlgn="b">
                        <a:lnSpc>
                          <a:spcPts val="2200"/>
                        </a:lnSpc>
                      </a:pPr>
                      <a:r>
                        <a:rPr lang="en-US" sz="2400" b="1" i="0" u="none" strike="noStrike" baseline="0" dirty="0">
                          <a:solidFill>
                            <a:schemeClr val="tx1"/>
                          </a:solidFill>
                          <a:effectLst/>
                          <a:latin typeface="Arial Narrow" panose="020B0606020202030204" pitchFamily="34" charset="0"/>
                        </a:rPr>
                        <a:t>Manufacturing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ts val="2200"/>
                        </a:lnSpc>
                      </a:pPr>
                      <a:endParaRPr lang="en-US" sz="2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ts val="2200"/>
                        </a:lnSpc>
                        <a:spcBef>
                          <a:spcPts val="0"/>
                        </a:spcBef>
                        <a:spcAft>
                          <a:spcPts val="0"/>
                        </a:spcAft>
                        <a:buClrTx/>
                        <a:buSzTx/>
                        <a:buFontTx/>
                        <a:buNone/>
                        <a:tabLst/>
                        <a:defRPr/>
                      </a:pPr>
                      <a:r>
                        <a:rPr lang="en-US" sz="2400" b="1" i="0" u="none" strike="noStrike" dirty="0">
                          <a:solidFill>
                            <a:schemeClr val="tx1"/>
                          </a:solidFill>
                          <a:effectLst/>
                          <a:latin typeface="Arial Narrow" panose="020B0606020202030204" pitchFamily="34" charset="0"/>
                        </a:rPr>
                        <a:t>Very Likely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497186"/>
                  </a:ext>
                </a:extLst>
              </a:tr>
              <a:tr h="441109">
                <a:tc>
                  <a:txBody>
                    <a:bodyPr/>
                    <a:lstStyle/>
                    <a:p>
                      <a:pPr algn="ctr" fontAlgn="b">
                        <a:lnSpc>
                          <a:spcPts val="2200"/>
                        </a:lnSpc>
                      </a:pPr>
                      <a:r>
                        <a:rPr lang="en-US" sz="2400" b="1" i="0" u="none" strike="noStrike" baseline="0" dirty="0">
                          <a:solidFill>
                            <a:schemeClr val="tx1"/>
                          </a:solidFill>
                          <a:effectLst/>
                          <a:latin typeface="Arial Narrow" panose="020B0606020202030204" pitchFamily="34" charset="0"/>
                        </a:rPr>
                        <a:t>Technology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endParaRPr lang="en-US" sz="2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indent="0" algn="ctr" defTabSz="914400" rtl="0" eaLnBrk="1" fontAlgn="b" latinLnBrk="0" hangingPunct="1">
                        <a:lnSpc>
                          <a:spcPts val="2200"/>
                        </a:lnSpc>
                        <a:spcBef>
                          <a:spcPts val="0"/>
                        </a:spcBef>
                        <a:spcAft>
                          <a:spcPts val="0"/>
                        </a:spcAft>
                        <a:buClrTx/>
                        <a:buSzTx/>
                        <a:buFontTx/>
                        <a:buNone/>
                        <a:tabLst/>
                        <a:defRPr/>
                      </a:pPr>
                      <a:r>
                        <a:rPr lang="en-US" sz="2400" b="1" i="0" u="none" strike="noStrike" dirty="0">
                          <a:solidFill>
                            <a:schemeClr val="tx1"/>
                          </a:solidFill>
                          <a:effectLst/>
                          <a:latin typeface="Arial Narrow" panose="020B0606020202030204" pitchFamily="34" charset="0"/>
                        </a:rPr>
                        <a:t>Very Likely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lnSpc>
                          <a:spcPts val="2200"/>
                        </a:lnSpc>
                      </a:pPr>
                      <a:r>
                        <a:rPr lang="en-US" sz="2400" b="1" i="0" u="none" strike="noStrike" dirty="0">
                          <a:solidFill>
                            <a:schemeClr val="tx1"/>
                          </a:solidFill>
                          <a:effectLst/>
                          <a:latin typeface="Arial Narrow" panose="020B0606020202030204" pitchFamily="34" charset="0"/>
                        </a:rPr>
                        <a:t>MA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29870813"/>
                  </a:ext>
                </a:extLst>
              </a:tr>
              <a:tr h="494220">
                <a:tc>
                  <a:txBody>
                    <a:bodyPr/>
                    <a:lstStyle/>
                    <a:p>
                      <a:pPr algn="ctr" fontAlgn="b">
                        <a:lnSpc>
                          <a:spcPts val="2200"/>
                        </a:lnSpc>
                      </a:pPr>
                      <a:r>
                        <a:rPr lang="en-US" sz="2800" b="1" i="0" u="none" strike="noStrike" baseline="0" dirty="0">
                          <a:solidFill>
                            <a:schemeClr val="tx1"/>
                          </a:solidFill>
                          <a:effectLst/>
                          <a:latin typeface="Arial Narrow" panose="020B060602020203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lnSpc>
                          <a:spcPts val="2200"/>
                        </a:lnSpc>
                      </a:pPr>
                      <a:r>
                        <a:rPr lang="en-US" sz="2800" b="1" i="0" u="none" strike="noStrike" dirty="0">
                          <a:solidFill>
                            <a:schemeClr val="tx1"/>
                          </a:solidFill>
                          <a:effectLst/>
                          <a:latin typeface="Arial Narrow" panose="020B0606020202030204" pitchFamily="34" charset="0"/>
                        </a:rPr>
                        <a:t>1,774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lnSpc>
                          <a:spcPts val="2200"/>
                        </a:lnSpc>
                      </a:pPr>
                      <a:r>
                        <a:rPr lang="en-US" sz="2800" b="1" i="0" u="none" strike="noStrike" dirty="0">
                          <a:solidFill>
                            <a:schemeClr val="tx1"/>
                          </a:solidFill>
                          <a:effectLst/>
                          <a:latin typeface="Arial Narrow" panose="020B0606020202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b" latinLnBrk="0" hangingPunct="1">
                        <a:lnSpc>
                          <a:spcPts val="2200"/>
                        </a:lnSpc>
                        <a:spcBef>
                          <a:spcPts val="0"/>
                        </a:spcBef>
                        <a:spcAft>
                          <a:spcPts val="0"/>
                        </a:spcAft>
                        <a:buClrTx/>
                        <a:buSzTx/>
                        <a:buFontTx/>
                        <a:buNone/>
                        <a:tabLst/>
                        <a:defRPr/>
                      </a:pPr>
                      <a:endParaRPr lang="en-US" sz="28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lnSpc>
                          <a:spcPts val="2200"/>
                        </a:lnSpc>
                      </a:pPr>
                      <a:endParaRPr lang="en-US" sz="28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97855349"/>
                  </a:ext>
                </a:extLst>
              </a:tr>
            </a:tbl>
          </a:graphicData>
        </a:graphic>
      </p:graphicFrame>
    </p:spTree>
    <p:extLst>
      <p:ext uri="{BB962C8B-B14F-4D97-AF65-F5344CB8AC3E}">
        <p14:creationId xmlns:p14="http://schemas.microsoft.com/office/powerpoint/2010/main" val="3064006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1BD542-D5A1-409D-8F0F-1C57B9052772}"/>
              </a:ext>
            </a:extLst>
          </p:cNvPr>
          <p:cNvSpPr>
            <a:spLocks noGrp="1"/>
          </p:cNvSpPr>
          <p:nvPr>
            <p:ph type="title"/>
          </p:nvPr>
        </p:nvSpPr>
        <p:spPr>
          <a:xfrm>
            <a:off x="457200" y="30171"/>
            <a:ext cx="8229600" cy="1112837"/>
          </a:xfrm>
        </p:spPr>
        <p:txBody>
          <a:bodyPr wrap="square" anchor="ctr">
            <a:normAutofit/>
          </a:bodyPr>
          <a:lstStyle/>
          <a:p>
            <a:r>
              <a:rPr lang="en-US" b="1" dirty="0"/>
              <a:t>Pipeline</a:t>
            </a:r>
          </a:p>
        </p:txBody>
      </p:sp>
      <p:sp>
        <p:nvSpPr>
          <p:cNvPr id="2" name="Content Placeholder 1">
            <a:extLst>
              <a:ext uri="{FF2B5EF4-FFF2-40B4-BE49-F238E27FC236}">
                <a16:creationId xmlns:a16="http://schemas.microsoft.com/office/drawing/2014/main" id="{B6E56F6C-08B9-4727-8F55-FA3B8E4D67AE}"/>
              </a:ext>
            </a:extLst>
          </p:cNvPr>
          <p:cNvSpPr>
            <a:spLocks noGrp="1"/>
          </p:cNvSpPr>
          <p:nvPr>
            <p:ph type="body" sz="half" idx="1"/>
          </p:nvPr>
        </p:nvSpPr>
        <p:spPr>
          <a:xfrm>
            <a:off x="457200" y="1414463"/>
            <a:ext cx="4500563" cy="4114800"/>
          </a:xfrm>
        </p:spPr>
        <p:txBody>
          <a:bodyPr wrap="square" anchor="t">
            <a:normAutofit fontScale="92500" lnSpcReduction="10000"/>
          </a:bodyPr>
          <a:lstStyle/>
          <a:p>
            <a:pPr marL="457200" indent="-457200">
              <a:spcAft>
                <a:spcPts val="1800"/>
              </a:spcAft>
              <a:buClr>
                <a:srgbClr val="0070C0"/>
              </a:buClr>
              <a:buFont typeface="Arial" panose="020B0604020202020204" pitchFamily="34" charset="0"/>
              <a:buChar char="•"/>
            </a:pPr>
            <a:r>
              <a:rPr lang="en-US" b="1" kern="1200" dirty="0">
                <a:latin typeface="Arial" pitchFamily="34" charset="0"/>
                <a:ea typeface="ＭＳ Ｐゴシック"/>
              </a:rPr>
              <a:t>Jobs - 4,790</a:t>
            </a:r>
          </a:p>
          <a:p>
            <a:pPr marL="457200" indent="-457200">
              <a:spcAft>
                <a:spcPts val="1800"/>
              </a:spcAft>
              <a:buClr>
                <a:srgbClr val="0070C0"/>
              </a:buClr>
              <a:buFont typeface="Arial" panose="020B0604020202020204" pitchFamily="34" charset="0"/>
              <a:buChar char="•"/>
            </a:pPr>
            <a:r>
              <a:rPr lang="en-US" b="1" kern="1200" dirty="0">
                <a:latin typeface="Arial" pitchFamily="34" charset="0"/>
                <a:ea typeface="ＭＳ Ｐゴシック"/>
              </a:rPr>
              <a:t>HQ - 12</a:t>
            </a:r>
          </a:p>
          <a:p>
            <a:pPr marL="457200" indent="-457200">
              <a:spcAft>
                <a:spcPts val="1800"/>
              </a:spcAft>
              <a:buClr>
                <a:srgbClr val="0070C0"/>
              </a:buClr>
              <a:buFont typeface="Arial" panose="020B0604020202020204" pitchFamily="34" charset="0"/>
              <a:buChar char="•"/>
            </a:pPr>
            <a:r>
              <a:rPr lang="en-US" b="1" kern="1200" dirty="0">
                <a:latin typeface="Arial" pitchFamily="34" charset="0"/>
                <a:ea typeface="ＭＳ Ｐゴシック"/>
              </a:rPr>
              <a:t>Manufacturing - 15</a:t>
            </a:r>
          </a:p>
          <a:p>
            <a:pPr marL="457200" indent="-457200">
              <a:spcAft>
                <a:spcPts val="1800"/>
              </a:spcAft>
              <a:buClr>
                <a:srgbClr val="0070C0"/>
              </a:buClr>
              <a:buFont typeface="Arial" panose="020B0604020202020204" pitchFamily="34" charset="0"/>
              <a:buChar char="•"/>
            </a:pPr>
            <a:r>
              <a:rPr lang="en-US" b="1" kern="1200" dirty="0">
                <a:latin typeface="Arial" pitchFamily="34" charset="0"/>
                <a:ea typeface="ＭＳ Ｐゴシック"/>
              </a:rPr>
              <a:t>Technology - 8</a:t>
            </a:r>
          </a:p>
          <a:p>
            <a:pPr marL="457200" indent="-457200">
              <a:lnSpc>
                <a:spcPts val="3400"/>
              </a:lnSpc>
              <a:spcBef>
                <a:spcPts val="0"/>
              </a:spcBef>
              <a:spcAft>
                <a:spcPts val="1800"/>
              </a:spcAft>
              <a:buClr>
                <a:srgbClr val="0070C0"/>
              </a:buClr>
              <a:buFont typeface="Arial" panose="020B0604020202020204" pitchFamily="34" charset="0"/>
              <a:buChar char="•"/>
            </a:pPr>
            <a:r>
              <a:rPr lang="en-US" b="1" kern="1200" dirty="0">
                <a:latin typeface="Arial" pitchFamily="34" charset="0"/>
                <a:ea typeface="ＭＳ Ｐゴシック"/>
              </a:rPr>
              <a:t>Distribution and</a:t>
            </a:r>
            <a:br>
              <a:rPr lang="en-US" b="1" kern="1200" dirty="0">
                <a:latin typeface="Arial" pitchFamily="34" charset="0"/>
                <a:ea typeface="ＭＳ Ｐゴシック"/>
              </a:rPr>
            </a:br>
            <a:r>
              <a:rPr lang="en-US" b="1" kern="1200" dirty="0">
                <a:latin typeface="Arial" pitchFamily="34" charset="0"/>
                <a:ea typeface="ＭＳ Ｐゴシック"/>
              </a:rPr>
              <a:t>E-commerce - 6</a:t>
            </a:r>
          </a:p>
          <a:p>
            <a:endParaRPr lang="en-US" sz="2800" b="1" dirty="0"/>
          </a:p>
        </p:txBody>
      </p:sp>
      <p:pic>
        <p:nvPicPr>
          <p:cNvPr id="4" name="Picture 3">
            <a:extLst>
              <a:ext uri="{FF2B5EF4-FFF2-40B4-BE49-F238E27FC236}">
                <a16:creationId xmlns:a16="http://schemas.microsoft.com/office/drawing/2014/main" id="{BFA745F3-48FF-424E-A950-562AC23796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57739" y="1385888"/>
            <a:ext cx="4143374" cy="4114800"/>
          </a:xfrm>
          <a:prstGeom prst="rect">
            <a:avLst/>
          </a:prstGeom>
          <a:noFill/>
          <a:ln>
            <a:solidFill>
              <a:srgbClr val="9BA1A1"/>
            </a:solidFill>
          </a:ln>
        </p:spPr>
      </p:pic>
    </p:spTree>
    <p:extLst>
      <p:ext uri="{BB962C8B-B14F-4D97-AF65-F5344CB8AC3E}">
        <p14:creationId xmlns:p14="http://schemas.microsoft.com/office/powerpoint/2010/main" val="3523262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A937E5-BA51-47FC-A81C-C447DC560040}"/>
              </a:ext>
            </a:extLst>
          </p:cNvPr>
          <p:cNvSpPr>
            <a:spLocks noGrp="1"/>
          </p:cNvSpPr>
          <p:nvPr>
            <p:ph type="title"/>
          </p:nvPr>
        </p:nvSpPr>
        <p:spPr>
          <a:xfrm>
            <a:off x="457208" y="273050"/>
            <a:ext cx="3008313" cy="1162050"/>
          </a:xfrm>
        </p:spPr>
        <p:txBody>
          <a:bodyPr wrap="square" anchor="b">
            <a:normAutofit/>
          </a:bodyPr>
          <a:lstStyle/>
          <a:p>
            <a:r>
              <a:rPr lang="en-US" dirty="0"/>
              <a:t>August 2020</a:t>
            </a:r>
          </a:p>
        </p:txBody>
      </p:sp>
      <p:graphicFrame>
        <p:nvGraphicFramePr>
          <p:cNvPr id="6" name="Content Placeholder 1">
            <a:extLst>
              <a:ext uri="{FF2B5EF4-FFF2-40B4-BE49-F238E27FC236}">
                <a16:creationId xmlns:a16="http://schemas.microsoft.com/office/drawing/2014/main" id="{BBCD3456-BE5A-40B4-85E8-F7CE7D07B844}"/>
              </a:ext>
            </a:extLst>
          </p:cNvPr>
          <p:cNvGraphicFramePr>
            <a:graphicFrameLocks noGrp="1"/>
          </p:cNvGraphicFramePr>
          <p:nvPr>
            <p:ph idx="1"/>
          </p:nvPr>
        </p:nvGraphicFramePr>
        <p:xfrm>
          <a:off x="2634145" y="1280413"/>
          <a:ext cx="4452455" cy="5304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CC1AF4E-60CA-4CE7-A815-770C98FAA6E3}"/>
              </a:ext>
            </a:extLst>
          </p:cNvPr>
          <p:cNvSpPr txBox="1"/>
          <p:nvPr/>
        </p:nvSpPr>
        <p:spPr>
          <a:xfrm>
            <a:off x="457208" y="122837"/>
            <a:ext cx="6109252" cy="769441"/>
          </a:xfrm>
          <a:prstGeom prst="rect">
            <a:avLst/>
          </a:prstGeom>
          <a:noFill/>
        </p:spPr>
        <p:txBody>
          <a:bodyPr wrap="square" rtlCol="0">
            <a:spAutoFit/>
          </a:bodyPr>
          <a:lstStyle/>
          <a:p>
            <a:r>
              <a:rPr lang="en-US" sz="4400" b="1" dirty="0">
                <a:solidFill>
                  <a:schemeClr val="bg1"/>
                </a:solidFill>
              </a:rPr>
              <a:t>August 2020</a:t>
            </a:r>
          </a:p>
        </p:txBody>
      </p:sp>
      <p:pic>
        <p:nvPicPr>
          <p:cNvPr id="4" name="Picture 3">
            <a:extLst>
              <a:ext uri="{FF2B5EF4-FFF2-40B4-BE49-F238E27FC236}">
                <a16:creationId xmlns:a16="http://schemas.microsoft.com/office/drawing/2014/main" id="{4B986EA0-C7B7-40BB-BC95-B4E84BFF13C9}"/>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7086600" y="3800474"/>
            <a:ext cx="1660809" cy="1457541"/>
          </a:xfrm>
          <a:prstGeom prst="rect">
            <a:avLst/>
          </a:prstGeom>
        </p:spPr>
      </p:pic>
    </p:spTree>
    <p:extLst>
      <p:ext uri="{BB962C8B-B14F-4D97-AF65-F5344CB8AC3E}">
        <p14:creationId xmlns:p14="http://schemas.microsoft.com/office/powerpoint/2010/main" val="690347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646057"/>
            <a:ext cx="9144000" cy="121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2" name="Title 1"/>
          <p:cNvSpPr>
            <a:spLocks noGrp="1"/>
          </p:cNvSpPr>
          <p:nvPr>
            <p:ph type="title"/>
          </p:nvPr>
        </p:nvSpPr>
        <p:spPr>
          <a:xfrm>
            <a:off x="457200" y="0"/>
            <a:ext cx="8686800" cy="1112837"/>
          </a:xfrm>
        </p:spPr>
        <p:txBody>
          <a:bodyPr/>
          <a:lstStyle/>
          <a:p>
            <a:r>
              <a:rPr lang="en-US" dirty="0"/>
              <a:t>Prior EDAWN </a:t>
            </a:r>
            <a:r>
              <a:rPr lang="en-US" dirty="0">
                <a:solidFill>
                  <a:srgbClr val="FFFF00"/>
                </a:solidFill>
              </a:rPr>
              <a:t>Sparks</a:t>
            </a:r>
            <a:r>
              <a:rPr lang="en-US" dirty="0"/>
              <a:t> Projects</a:t>
            </a:r>
          </a:p>
        </p:txBody>
      </p:sp>
      <p:graphicFrame>
        <p:nvGraphicFramePr>
          <p:cNvPr id="6" name="Table 5"/>
          <p:cNvGraphicFramePr>
            <a:graphicFrameLocks noGrp="1"/>
          </p:cNvGraphicFramePr>
          <p:nvPr>
            <p:extLst>
              <p:ext uri="{D42A27DB-BD31-4B8C-83A1-F6EECF244321}">
                <p14:modId xmlns:p14="http://schemas.microsoft.com/office/powerpoint/2010/main" val="951280612"/>
              </p:ext>
            </p:extLst>
          </p:nvPr>
        </p:nvGraphicFramePr>
        <p:xfrm>
          <a:off x="218364" y="1175656"/>
          <a:ext cx="8592008" cy="5470804"/>
        </p:xfrm>
        <a:graphic>
          <a:graphicData uri="http://schemas.openxmlformats.org/drawingml/2006/table">
            <a:tbl>
              <a:tblPr>
                <a:tableStyleId>{5C22544A-7EE6-4342-B048-85BDC9FD1C3A}</a:tableStyleId>
              </a:tblPr>
              <a:tblGrid>
                <a:gridCol w="2785995">
                  <a:extLst>
                    <a:ext uri="{9D8B030D-6E8A-4147-A177-3AD203B41FA5}">
                      <a16:colId xmlns:a16="http://schemas.microsoft.com/office/drawing/2014/main" val="20000"/>
                    </a:ext>
                  </a:extLst>
                </a:gridCol>
                <a:gridCol w="3862258">
                  <a:extLst>
                    <a:ext uri="{9D8B030D-6E8A-4147-A177-3AD203B41FA5}">
                      <a16:colId xmlns:a16="http://schemas.microsoft.com/office/drawing/2014/main" val="20001"/>
                    </a:ext>
                  </a:extLst>
                </a:gridCol>
                <a:gridCol w="971879">
                  <a:extLst>
                    <a:ext uri="{9D8B030D-6E8A-4147-A177-3AD203B41FA5}">
                      <a16:colId xmlns:a16="http://schemas.microsoft.com/office/drawing/2014/main" val="20002"/>
                    </a:ext>
                  </a:extLst>
                </a:gridCol>
                <a:gridCol w="971876">
                  <a:extLst>
                    <a:ext uri="{9D8B030D-6E8A-4147-A177-3AD203B41FA5}">
                      <a16:colId xmlns:a16="http://schemas.microsoft.com/office/drawing/2014/main" val="20003"/>
                    </a:ext>
                  </a:extLst>
                </a:gridCol>
              </a:tblGrid>
              <a:tr h="586642">
                <a:tc>
                  <a:txBody>
                    <a:bodyPr/>
                    <a:lstStyle/>
                    <a:p>
                      <a:pPr algn="ctr" fontAlgn="b"/>
                      <a:r>
                        <a:rPr lang="en-US" sz="2800" b="1" dirty="0">
                          <a:latin typeface="+mn-lt"/>
                        </a:rPr>
                        <a:t>Industry </a:t>
                      </a:r>
                      <a:endParaRPr lang="en-US" sz="28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2800" b="1" dirty="0">
                          <a:latin typeface="+mn-lt"/>
                        </a:rPr>
                        <a:t>Company</a:t>
                      </a:r>
                      <a:endParaRPr lang="en-US" sz="28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2400" b="1" dirty="0">
                          <a:latin typeface="+mn-lt"/>
                        </a:rPr>
                        <a:t>Jobs </a:t>
                      </a:r>
                      <a:endParaRPr lang="en-US" sz="2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2400" b="1" dirty="0">
                          <a:latin typeface="+mn-lt"/>
                        </a:rPr>
                        <a:t>From</a:t>
                      </a:r>
                      <a:endParaRPr lang="en-US" sz="2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25084">
                <a:tc>
                  <a:txBody>
                    <a:bodyPr/>
                    <a:lstStyle/>
                    <a:p>
                      <a:pPr algn="l" fontAlgn="b"/>
                      <a:r>
                        <a:rPr lang="en-US" sz="2400" b="1" u="none" strike="noStrike" dirty="0">
                          <a:effectLst/>
                          <a:latin typeface="+mn-lt"/>
                        </a:rPr>
                        <a:t> Manufacturing</a:t>
                      </a:r>
                      <a:endParaRPr lang="en-U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mn-lt"/>
                        </a:rPr>
                        <a:t> Cam</a:t>
                      </a:r>
                      <a:r>
                        <a:rPr lang="en-US" sz="2400" b="1" i="0" u="none" strike="noStrike" baseline="0" dirty="0">
                          <a:solidFill>
                            <a:srgbClr val="000000"/>
                          </a:solidFill>
                          <a:effectLst/>
                          <a:latin typeface="+mn-lt"/>
                        </a:rPr>
                        <a:t>-Concept</a:t>
                      </a:r>
                      <a:endParaRPr lang="en-US"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mn-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u="none" strike="noStrike" dirty="0">
                          <a:effectLst/>
                          <a:latin typeface="+mn-lt"/>
                        </a:rPr>
                        <a:t>INT</a:t>
                      </a:r>
                      <a:endParaRPr lang="en-US"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0959">
                <a:tc>
                  <a:txBody>
                    <a:bodyPr/>
                    <a:lstStyle/>
                    <a:p>
                      <a:pPr algn="l" fontAlgn="b"/>
                      <a:r>
                        <a:rPr lang="en-US" sz="2400" b="1" i="0" u="none" strike="noStrike" dirty="0">
                          <a:effectLst/>
                          <a:latin typeface="+mn-lt"/>
                        </a:rPr>
                        <a:t>Logistics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2400" b="1" i="0" u="none" strike="noStrike" dirty="0">
                          <a:solidFill>
                            <a:srgbClr val="000000"/>
                          </a:solidFill>
                          <a:effectLst/>
                          <a:latin typeface="+mn-lt"/>
                        </a:rPr>
                        <a:t> ITS Logistics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1" u="none" strike="noStrike" dirty="0">
                          <a:effectLst/>
                          <a:latin typeface="+mn-lt"/>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1" u="none" strike="noStrike" dirty="0">
                          <a:effectLst/>
                          <a:latin typeface="+mn-lt"/>
                        </a:rPr>
                        <a:t>NV</a:t>
                      </a:r>
                      <a:endParaRPr lang="en-US" sz="24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29435">
                <a:tc>
                  <a:txBody>
                    <a:bodyPr/>
                    <a:lstStyle/>
                    <a:p>
                      <a:pPr algn="l" fontAlgn="b"/>
                      <a:r>
                        <a:rPr lang="en-US" sz="2400" b="1" i="0" u="none" strike="noStrike" dirty="0">
                          <a:effectLst/>
                          <a:latin typeface="+mn-lt"/>
                        </a:rPr>
                        <a:t>Manufacturing</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mn-lt"/>
                        </a:rPr>
                        <a:t> Revision Brewing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29435">
                <a:tc>
                  <a:txBody>
                    <a:bodyPr/>
                    <a:lstStyle/>
                    <a:p>
                      <a:pPr algn="l" fontAlgn="b"/>
                      <a:r>
                        <a:rPr lang="en-US" sz="2400" b="1" u="none" strike="noStrike" dirty="0">
                          <a:effectLst/>
                          <a:latin typeface="+mn-lt"/>
                        </a:rPr>
                        <a:t>Manufacturing</a:t>
                      </a:r>
                      <a:endParaRPr lang="en-US" sz="2400" b="1" i="0" u="none" strike="noStrike" dirty="0">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2400" b="1" i="0" u="none" strike="noStrike" dirty="0">
                          <a:solidFill>
                            <a:srgbClr val="000000"/>
                          </a:solidFill>
                          <a:effectLst/>
                          <a:latin typeface="+mn-lt"/>
                        </a:rPr>
                        <a:t> Hose Master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u="none" strike="noStrike" dirty="0">
                          <a:effectLst/>
                          <a:latin typeface="+mn-lt"/>
                        </a:rPr>
                        <a:t>30</a:t>
                      </a:r>
                      <a:endParaRPr lang="en-US" sz="24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OH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29435">
                <a:tc>
                  <a:txBody>
                    <a:bodyPr/>
                    <a:lstStyle/>
                    <a:p>
                      <a:pPr algn="l" fontAlgn="b"/>
                      <a:r>
                        <a:rPr lang="en-US" sz="2400" b="1" u="none" strike="noStrike" dirty="0">
                          <a:effectLst/>
                          <a:latin typeface="+mn-lt"/>
                        </a:rPr>
                        <a:t>Manufacturing</a:t>
                      </a:r>
                      <a:endParaRPr lang="en-US" sz="2400" b="1" i="0" u="none" strike="noStrike" dirty="0">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b="1" i="0" u="none" strike="noStrike" dirty="0">
                          <a:solidFill>
                            <a:srgbClr val="000000"/>
                          </a:solidFill>
                          <a:effectLst/>
                          <a:latin typeface="+mn-lt"/>
                        </a:rPr>
                        <a:t> Indy</a:t>
                      </a:r>
                      <a:r>
                        <a:rPr lang="en-US" sz="2400" b="1" i="0" u="none" strike="noStrike" baseline="0" dirty="0">
                          <a:solidFill>
                            <a:srgbClr val="000000"/>
                          </a:solidFill>
                          <a:effectLst/>
                          <a:latin typeface="+mn-lt"/>
                        </a:rPr>
                        <a:t> Hanger</a:t>
                      </a:r>
                      <a:endParaRPr lang="en-US"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i="0" u="none" strike="noStrike" dirty="0">
                          <a:effectLst/>
                          <a:latin typeface="+mn-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i="0" u="none" strike="noStrike" dirty="0">
                          <a:effectLst/>
                          <a:latin typeface="+mn-lt"/>
                        </a:rPr>
                        <a:t>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29435">
                <a:tc>
                  <a:txBody>
                    <a:bodyPr/>
                    <a:lstStyle/>
                    <a:p>
                      <a:pPr algn="l" fontAlgn="b"/>
                      <a:r>
                        <a:rPr lang="en-US" sz="2400" b="1" u="none" strike="noStrike" dirty="0">
                          <a:effectLst/>
                          <a:latin typeface="+mn-lt"/>
                        </a:rPr>
                        <a:t>Manufacturing</a:t>
                      </a:r>
                      <a:endParaRPr lang="en-US" sz="2400" b="1" i="0" u="none" strike="noStrike" dirty="0">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2400" b="1" i="0" u="none" strike="noStrike" dirty="0">
                          <a:solidFill>
                            <a:srgbClr val="000000"/>
                          </a:solidFill>
                          <a:effectLst/>
                          <a:latin typeface="+mn-lt"/>
                        </a:rPr>
                        <a:t> NOW Foods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1" i="0" u="none" strike="noStrike" dirty="0">
                          <a:effectLst/>
                          <a:latin typeface="+mn-lt"/>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1" i="0" u="none" strike="noStrike" dirty="0">
                          <a:effectLst/>
                          <a:latin typeface="+mn-lt"/>
                        </a:rPr>
                        <a:t>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32639">
                <a:tc>
                  <a:txBody>
                    <a:bodyPr/>
                    <a:lstStyle/>
                    <a:p>
                      <a:pPr algn="l" fontAlgn="b"/>
                      <a:r>
                        <a:rPr lang="en-US" sz="2400" b="1" u="none" strike="noStrike" dirty="0">
                          <a:effectLst/>
                          <a:latin typeface="+mn-lt"/>
                        </a:rPr>
                        <a:t>Manufacturing</a:t>
                      </a:r>
                      <a:endParaRPr lang="en-US" sz="2400" b="1" i="0" u="none" strike="noStrike" dirty="0">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mn-lt"/>
                        </a:rPr>
                        <a:t> Cenntro</a:t>
                      </a:r>
                      <a:r>
                        <a:rPr lang="en-US" sz="2400" b="1" i="0" u="none" strike="noStrike" baseline="0" dirty="0">
                          <a:solidFill>
                            <a:srgbClr val="000000"/>
                          </a:solidFill>
                          <a:effectLst/>
                          <a:latin typeface="+mn-lt"/>
                        </a:rPr>
                        <a:t> Automotive Co</a:t>
                      </a:r>
                      <a:endParaRPr lang="en-US"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NJ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29435">
                <a:tc>
                  <a:txBody>
                    <a:bodyPr/>
                    <a:lstStyle/>
                    <a:p>
                      <a:pPr algn="l" fontAlgn="b"/>
                      <a:r>
                        <a:rPr lang="en-US" sz="2400" b="1" u="none" strike="noStrike" dirty="0">
                          <a:effectLst/>
                          <a:latin typeface="+mn-lt"/>
                        </a:rPr>
                        <a:t>Manufacturing</a:t>
                      </a:r>
                      <a:r>
                        <a:rPr lang="en-US" sz="2400" b="1" u="none" strike="noStrike" baseline="0" dirty="0">
                          <a:effectLst/>
                          <a:latin typeface="+mn-lt"/>
                        </a:rPr>
                        <a:t> </a:t>
                      </a:r>
                      <a:endParaRPr lang="en-US" sz="2400" b="1" i="0" u="none" strike="noStrike" dirty="0">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2400" b="1" i="0" u="none" strike="noStrike" dirty="0">
                          <a:solidFill>
                            <a:srgbClr val="000000"/>
                          </a:solidFill>
                          <a:effectLst/>
                          <a:latin typeface="+mn-lt"/>
                        </a:rPr>
                        <a:t> Eco Windows LLC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NV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429435">
                <a:tc>
                  <a:txBody>
                    <a:bodyPr/>
                    <a:lstStyle/>
                    <a:p>
                      <a:pPr algn="l" fontAlgn="b"/>
                      <a:r>
                        <a:rPr lang="en-US" sz="2400" b="1" i="0" u="none" strike="noStrike" dirty="0">
                          <a:effectLst/>
                          <a:latin typeface="+mn-lt"/>
                        </a:rPr>
                        <a:t>Distribution</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mn-lt"/>
                        </a:rPr>
                        <a:t> Orest Express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29435">
                <a:tc>
                  <a:txBody>
                    <a:bodyPr/>
                    <a:lstStyle/>
                    <a:p>
                      <a:pPr algn="l" fontAlgn="b"/>
                      <a:r>
                        <a:rPr lang="en-US" sz="2400" b="1" u="none" strike="noStrike" dirty="0">
                          <a:effectLst/>
                          <a:latin typeface="+mn-lt"/>
                        </a:rPr>
                        <a:t>Distribution </a:t>
                      </a:r>
                      <a:endParaRPr lang="en-US" sz="2400" b="1" i="0" u="none" strike="noStrike" dirty="0">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2400" b="1" i="0" u="none" strike="noStrike" dirty="0">
                          <a:solidFill>
                            <a:srgbClr val="000000"/>
                          </a:solidFill>
                          <a:effectLst/>
                          <a:latin typeface="+mn-lt"/>
                        </a:rPr>
                        <a:t> SanMar</a:t>
                      </a:r>
                      <a:r>
                        <a:rPr lang="en-US" sz="2400" b="1" i="0" u="none" strike="noStrike" baseline="0" dirty="0">
                          <a:solidFill>
                            <a:srgbClr val="000000"/>
                          </a:solidFill>
                          <a:effectLst/>
                          <a:latin typeface="+mn-lt"/>
                        </a:rPr>
                        <a:t> Corporation</a:t>
                      </a:r>
                      <a:endParaRPr lang="en-US"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NV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0"/>
                  </a:ext>
                </a:extLst>
              </a:tr>
              <a:tr h="429435">
                <a:tc>
                  <a:txBody>
                    <a:bodyPr/>
                    <a:lstStyle/>
                    <a:p>
                      <a:pPr algn="l" fontAlgn="b"/>
                      <a:r>
                        <a:rPr lang="en-US" sz="2400" b="1" i="0" u="none" strike="noStrike" dirty="0">
                          <a:effectLst/>
                          <a:latin typeface="+mn-lt"/>
                        </a:rPr>
                        <a:t>Manufacturing</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mn-lt"/>
                        </a:rPr>
                        <a:t> Tecno Displays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2800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15025"/>
            <a:ext cx="9210675" cy="86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aphicFrame>
        <p:nvGraphicFramePr>
          <p:cNvPr id="6" name="Table 5"/>
          <p:cNvGraphicFramePr>
            <a:graphicFrameLocks noGrp="1"/>
          </p:cNvGraphicFramePr>
          <p:nvPr/>
        </p:nvGraphicFramePr>
        <p:xfrm>
          <a:off x="245660" y="1249798"/>
          <a:ext cx="8625385" cy="4665230"/>
        </p:xfrm>
        <a:graphic>
          <a:graphicData uri="http://schemas.openxmlformats.org/drawingml/2006/table">
            <a:tbl>
              <a:tblPr>
                <a:tableStyleId>{5C22544A-7EE6-4342-B048-85BDC9FD1C3A}</a:tableStyleId>
              </a:tblPr>
              <a:tblGrid>
                <a:gridCol w="2729233">
                  <a:extLst>
                    <a:ext uri="{9D8B030D-6E8A-4147-A177-3AD203B41FA5}">
                      <a16:colId xmlns:a16="http://schemas.microsoft.com/office/drawing/2014/main" val="20000"/>
                    </a:ext>
                  </a:extLst>
                </a:gridCol>
                <a:gridCol w="3681106">
                  <a:extLst>
                    <a:ext uri="{9D8B030D-6E8A-4147-A177-3AD203B41FA5}">
                      <a16:colId xmlns:a16="http://schemas.microsoft.com/office/drawing/2014/main" val="20001"/>
                    </a:ext>
                  </a:extLst>
                </a:gridCol>
                <a:gridCol w="992952">
                  <a:extLst>
                    <a:ext uri="{9D8B030D-6E8A-4147-A177-3AD203B41FA5}">
                      <a16:colId xmlns:a16="http://schemas.microsoft.com/office/drawing/2014/main" val="20002"/>
                    </a:ext>
                  </a:extLst>
                </a:gridCol>
                <a:gridCol w="1222094">
                  <a:extLst>
                    <a:ext uri="{9D8B030D-6E8A-4147-A177-3AD203B41FA5}">
                      <a16:colId xmlns:a16="http://schemas.microsoft.com/office/drawing/2014/main" val="20003"/>
                    </a:ext>
                  </a:extLst>
                </a:gridCol>
              </a:tblGrid>
              <a:tr h="614358">
                <a:tc>
                  <a:txBody>
                    <a:bodyPr/>
                    <a:lstStyle/>
                    <a:p>
                      <a:pPr algn="ctr" fontAlgn="b"/>
                      <a:r>
                        <a:rPr lang="en-US" sz="2800" b="1" dirty="0">
                          <a:latin typeface="+mn-lt"/>
                        </a:rPr>
                        <a:t>Industry </a:t>
                      </a:r>
                      <a:endParaRPr lang="en-US" sz="28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2800" b="1" dirty="0">
                          <a:latin typeface="+mn-lt"/>
                        </a:rPr>
                        <a:t>Company</a:t>
                      </a:r>
                      <a:endParaRPr lang="en-US" sz="28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2400" b="1" dirty="0">
                          <a:latin typeface="+mn-lt"/>
                        </a:rPr>
                        <a:t>Jobs </a:t>
                      </a:r>
                      <a:endParaRPr lang="en-US" sz="24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2400" b="1" dirty="0">
                          <a:latin typeface="+mn-lt"/>
                        </a:rPr>
                        <a:t>From</a:t>
                      </a:r>
                      <a:endParaRPr lang="en-US" sz="2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49724">
                <a:tc>
                  <a:txBody>
                    <a:bodyPr/>
                    <a:lstStyle/>
                    <a:p>
                      <a:pPr algn="l" fontAlgn="b"/>
                      <a:r>
                        <a:rPr lang="en-US" sz="2400" b="1" i="0" u="none" strike="noStrike" dirty="0">
                          <a:effectLst/>
                          <a:latin typeface="+mn-lt"/>
                        </a:rPr>
                        <a:t>Manufacturing</a:t>
                      </a:r>
                      <a:r>
                        <a:rPr lang="en-US" sz="2400" b="1" i="0" u="none" strike="noStrike" baseline="0" dirty="0">
                          <a:effectLst/>
                          <a:latin typeface="+mn-lt"/>
                        </a:rPr>
                        <a:t> </a:t>
                      </a:r>
                      <a:endParaRPr lang="en-US" sz="2400" b="1" i="0" u="none" strike="noStrike" dirty="0">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mn-lt"/>
                        </a:rPr>
                        <a:t> Mechman Alternators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effectLst/>
                          <a:latin typeface="+mn-lt"/>
                        </a:rPr>
                        <a:t>15</a:t>
                      </a:r>
                      <a:endParaRPr lang="en-US" sz="2400" b="1" i="0" u="none" strike="noStrike" dirty="0">
                        <a:effectLst/>
                        <a:latin typeface="+mn-lt"/>
                      </a:endParaRP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effectLst/>
                          <a:latin typeface="+mn-lt"/>
                        </a:rPr>
                        <a:t>TN</a:t>
                      </a:r>
                      <a:endParaRPr lang="en-US" sz="2400" b="1" i="0" u="none" strike="noStrike" dirty="0">
                        <a:effectLst/>
                        <a:latin typeface="+mn-lt"/>
                      </a:endParaRP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9724">
                <a:tc>
                  <a:txBody>
                    <a:bodyPr/>
                    <a:lstStyle/>
                    <a:p>
                      <a:pPr algn="l" fontAlgn="b"/>
                      <a:r>
                        <a:rPr lang="en-US" sz="2400" b="1" i="0" u="none" strike="noStrike" dirty="0">
                          <a:effectLst/>
                          <a:latin typeface="+mn-lt"/>
                        </a:rPr>
                        <a:t>Support Services</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2400" b="1" i="0" u="none" strike="noStrike" dirty="0">
                          <a:solidFill>
                            <a:srgbClr val="000000"/>
                          </a:solidFill>
                          <a:effectLst/>
                          <a:latin typeface="+mn-lt"/>
                        </a:rPr>
                        <a:t> Cashman Equipment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u="none" strike="noStrike" dirty="0">
                          <a:effectLst/>
                          <a:latin typeface="+mn-lt"/>
                        </a:rPr>
                        <a:t>15</a:t>
                      </a:r>
                      <a:endParaRPr lang="en-US" sz="2400" b="1" i="0" u="none" strike="noStrike" dirty="0">
                        <a:effectLst/>
                        <a:latin typeface="+mn-lt"/>
                      </a:endParaRP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NV</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449724">
                <a:tc>
                  <a:txBody>
                    <a:bodyPr/>
                    <a:lstStyle/>
                    <a:p>
                      <a:pPr algn="l" fontAlgn="b"/>
                      <a:r>
                        <a:rPr lang="en-US" sz="2400" b="1" i="0" u="none" strike="noStrike" dirty="0">
                          <a:effectLst/>
                          <a:latin typeface="Arial"/>
                        </a:rPr>
                        <a:t>Manufacturing</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mn-lt"/>
                        </a:rPr>
                        <a:t> Havelock Wool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15</a:t>
                      </a: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NZ</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3080">
                <a:tc>
                  <a:txBody>
                    <a:bodyPr/>
                    <a:lstStyle/>
                    <a:p>
                      <a:pPr algn="l" fontAlgn="b"/>
                      <a:r>
                        <a:rPr lang="en-US" sz="2400" b="1" i="0" u="none" strike="noStrike" dirty="0">
                          <a:effectLst/>
                          <a:latin typeface="+mn-lt"/>
                        </a:rPr>
                        <a:t>Manufacturing</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2400" b="1" i="0" u="none" strike="noStrike" dirty="0">
                          <a:solidFill>
                            <a:srgbClr val="000000"/>
                          </a:solidFill>
                          <a:effectLst/>
                          <a:latin typeface="+mn-lt"/>
                        </a:rPr>
                        <a:t> HC Companies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150</a:t>
                      </a: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OH</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49724">
                <a:tc>
                  <a:txBody>
                    <a:bodyPr/>
                    <a:lstStyle/>
                    <a:p>
                      <a:pPr algn="l" fontAlgn="b"/>
                      <a:r>
                        <a:rPr lang="en-US" sz="2400" b="1" i="0" u="none" strike="noStrike" dirty="0">
                          <a:effectLst/>
                          <a:latin typeface="+mn-lt"/>
                        </a:rPr>
                        <a:t>Distribution</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b="1" i="0" u="none" strike="noStrike" dirty="0">
                          <a:solidFill>
                            <a:srgbClr val="000000"/>
                          </a:solidFill>
                          <a:effectLst/>
                          <a:latin typeface="+mn-lt"/>
                        </a:rPr>
                        <a:t> South/Win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u="none" strike="noStrike" dirty="0">
                          <a:effectLst/>
                          <a:latin typeface="+mn-lt"/>
                        </a:rPr>
                        <a:t>20</a:t>
                      </a:r>
                      <a:endParaRPr lang="en-US" sz="2400" b="1" i="0" u="none" strike="noStrike" dirty="0">
                        <a:effectLst/>
                        <a:latin typeface="+mn-lt"/>
                      </a:endParaRP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i="0" u="none" strike="noStrike" dirty="0">
                          <a:effectLst/>
                          <a:latin typeface="+mn-lt"/>
                        </a:rPr>
                        <a:t>NC</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9724">
                <a:tc>
                  <a:txBody>
                    <a:bodyPr/>
                    <a:lstStyle/>
                    <a:p>
                      <a:pPr algn="l" fontAlgn="b"/>
                      <a:r>
                        <a:rPr lang="en-US" sz="2400" b="1" i="0" u="none" strike="noStrike" dirty="0">
                          <a:effectLst/>
                          <a:latin typeface="+mn-lt"/>
                        </a:rPr>
                        <a:t>Logistics</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2400" b="1" i="0" u="none" strike="noStrike" dirty="0">
                          <a:solidFill>
                            <a:srgbClr val="000000"/>
                          </a:solidFill>
                          <a:effectLst/>
                          <a:latin typeface="+mn-lt"/>
                        </a:rPr>
                        <a:t> Alfa Aesar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u="none" strike="noStrike" dirty="0">
                          <a:effectLst/>
                          <a:latin typeface="+mn-lt"/>
                        </a:rPr>
                        <a:t>15</a:t>
                      </a:r>
                      <a:endParaRPr lang="en-US" sz="2400" b="1" i="0" u="none" strike="noStrike" dirty="0">
                        <a:effectLst/>
                        <a:latin typeface="+mn-lt"/>
                      </a:endParaRP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MA</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449724">
                <a:tc>
                  <a:txBody>
                    <a:bodyPr/>
                    <a:lstStyle/>
                    <a:p>
                      <a:pPr algn="l" fontAlgn="b"/>
                      <a:r>
                        <a:rPr lang="en-US" sz="2400" b="1" u="none" strike="noStrike" dirty="0">
                          <a:effectLst/>
                        </a:rPr>
                        <a:t>Manufacturing</a:t>
                      </a:r>
                      <a:endParaRPr lang="en-US" sz="2400" b="1" i="0" u="none" strike="noStrike" dirty="0">
                        <a:effectLst/>
                        <a:latin typeface="Arial"/>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mn-lt"/>
                        </a:rPr>
                        <a:t> Neo</a:t>
                      </a:r>
                      <a:r>
                        <a:rPr lang="en-US" sz="2400" b="1" i="0" u="none" strike="noStrike" baseline="0" dirty="0">
                          <a:solidFill>
                            <a:srgbClr val="000000"/>
                          </a:solidFill>
                          <a:effectLst/>
                          <a:latin typeface="+mn-lt"/>
                        </a:rPr>
                        <a:t>Medical</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12</a:t>
                      </a: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effectLst/>
                          <a:latin typeface="+mn-lt"/>
                        </a:rPr>
                        <a:t>CA</a:t>
                      </a:r>
                      <a:endParaRPr lang="en-US" sz="2400" b="1" i="0" u="none" strike="noStrike" dirty="0">
                        <a:effectLst/>
                        <a:latin typeface="+mn-lt"/>
                      </a:endParaRP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49724">
                <a:tc>
                  <a:txBody>
                    <a:bodyPr/>
                    <a:lstStyle/>
                    <a:p>
                      <a:pPr algn="l" fontAlgn="b"/>
                      <a:r>
                        <a:rPr lang="en-US" sz="2400" b="1" u="none" strike="noStrike" dirty="0">
                          <a:effectLst/>
                        </a:rPr>
                        <a:t>Dist/Logistics</a:t>
                      </a:r>
                      <a:endParaRPr lang="en-US" sz="2400" b="1" i="0" u="none" strike="noStrike" dirty="0">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2400" b="1" i="0" u="none" strike="noStrike" dirty="0">
                          <a:solidFill>
                            <a:srgbClr val="000000"/>
                          </a:solidFill>
                          <a:effectLst/>
                          <a:latin typeface="+mn-lt"/>
                        </a:rPr>
                        <a:t> Allergy Be Gone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u="none" strike="noStrike" dirty="0">
                          <a:effectLst/>
                          <a:latin typeface="+mn-lt"/>
                        </a:rPr>
                        <a:t>15</a:t>
                      </a:r>
                      <a:endParaRPr lang="en-US" sz="2400" b="1" i="0" u="none" strike="noStrike" dirty="0">
                        <a:effectLst/>
                        <a:latin typeface="+mn-lt"/>
                      </a:endParaRP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u="none" strike="noStrike" dirty="0">
                          <a:effectLst/>
                          <a:latin typeface="+mn-lt"/>
                        </a:rPr>
                        <a:t>NY</a:t>
                      </a:r>
                      <a:endParaRPr lang="en-US" sz="2400" b="1" i="0" u="none" strike="noStrike" dirty="0">
                        <a:effectLst/>
                        <a:latin typeface="+mn-lt"/>
                      </a:endParaRP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449724">
                <a:tc>
                  <a:txBody>
                    <a:bodyPr/>
                    <a:lstStyle/>
                    <a:p>
                      <a:pPr algn="l" fontAlgn="b"/>
                      <a:r>
                        <a:rPr lang="en-US" sz="2400" b="1" u="none" strike="noStrike" dirty="0">
                          <a:solidFill>
                            <a:schemeClr val="tx1"/>
                          </a:solidFill>
                          <a:effectLst/>
                          <a:latin typeface="+mn-lt"/>
                        </a:rPr>
                        <a:t>Dist/Logistics</a:t>
                      </a:r>
                      <a:endParaRPr lang="en-US" sz="2400" b="1" i="0" u="none" strike="noStrike" dirty="0">
                        <a:solidFill>
                          <a:schemeClr val="tx1"/>
                        </a:solidFill>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chemeClr val="tx1"/>
                          </a:solidFill>
                          <a:effectLst/>
                          <a:latin typeface="+mn-lt"/>
                        </a:rPr>
                        <a:t> Walkenhorst’s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u="none" strike="noStrike" kern="1200" dirty="0">
                          <a:solidFill>
                            <a:schemeClr val="dk1"/>
                          </a:solidFill>
                          <a:effectLst/>
                          <a:latin typeface="+mn-lt"/>
                          <a:ea typeface="+mn-ea"/>
                          <a:cs typeface="+mn-cs"/>
                        </a:rPr>
                        <a:t>217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solidFill>
                            <a:schemeClr val="tx1"/>
                          </a:solidFill>
                          <a:effectLst/>
                          <a:latin typeface="+mn-lt"/>
                        </a:rPr>
                        <a:t>CA</a:t>
                      </a:r>
                      <a:endParaRPr lang="en-US" sz="2400" b="1" i="0" u="none" strike="noStrike" dirty="0">
                        <a:solidFill>
                          <a:schemeClr val="tx1"/>
                        </a:solidFill>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7" name="Title 1"/>
          <p:cNvSpPr>
            <a:spLocks noGrp="1"/>
          </p:cNvSpPr>
          <p:nvPr>
            <p:ph type="title"/>
          </p:nvPr>
        </p:nvSpPr>
        <p:spPr>
          <a:xfrm>
            <a:off x="457200" y="30163"/>
            <a:ext cx="8686800" cy="1112837"/>
          </a:xfrm>
        </p:spPr>
        <p:txBody>
          <a:bodyPr/>
          <a:lstStyle/>
          <a:p>
            <a:r>
              <a:rPr lang="en-US" dirty="0"/>
              <a:t>Prior EDAWN </a:t>
            </a:r>
            <a:r>
              <a:rPr lang="en-US" dirty="0">
                <a:solidFill>
                  <a:srgbClr val="FFFF00"/>
                </a:solidFill>
              </a:rPr>
              <a:t>Sparks</a:t>
            </a:r>
            <a:r>
              <a:rPr lang="en-US" dirty="0"/>
              <a:t> Projects</a:t>
            </a:r>
          </a:p>
        </p:txBody>
      </p:sp>
    </p:spTree>
    <p:extLst>
      <p:ext uri="{BB962C8B-B14F-4D97-AF65-F5344CB8AC3E}">
        <p14:creationId xmlns:p14="http://schemas.microsoft.com/office/powerpoint/2010/main" val="338072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668965"/>
            <a:ext cx="9210675" cy="111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70854078"/>
              </p:ext>
            </p:extLst>
          </p:nvPr>
        </p:nvGraphicFramePr>
        <p:xfrm>
          <a:off x="259307" y="1143000"/>
          <a:ext cx="8625385" cy="5511018"/>
        </p:xfrm>
        <a:graphic>
          <a:graphicData uri="http://schemas.openxmlformats.org/drawingml/2006/table">
            <a:tbl>
              <a:tblPr>
                <a:tableStyleId>{5C22544A-7EE6-4342-B048-85BDC9FD1C3A}</a:tableStyleId>
              </a:tblPr>
              <a:tblGrid>
                <a:gridCol w="2845715">
                  <a:extLst>
                    <a:ext uri="{9D8B030D-6E8A-4147-A177-3AD203B41FA5}">
                      <a16:colId xmlns:a16="http://schemas.microsoft.com/office/drawing/2014/main" val="20000"/>
                    </a:ext>
                  </a:extLst>
                </a:gridCol>
                <a:gridCol w="3981157">
                  <a:extLst>
                    <a:ext uri="{9D8B030D-6E8A-4147-A177-3AD203B41FA5}">
                      <a16:colId xmlns:a16="http://schemas.microsoft.com/office/drawing/2014/main" val="20001"/>
                    </a:ext>
                  </a:extLst>
                </a:gridCol>
                <a:gridCol w="773723">
                  <a:extLst>
                    <a:ext uri="{9D8B030D-6E8A-4147-A177-3AD203B41FA5}">
                      <a16:colId xmlns:a16="http://schemas.microsoft.com/office/drawing/2014/main" val="20002"/>
                    </a:ext>
                  </a:extLst>
                </a:gridCol>
                <a:gridCol w="1024790">
                  <a:extLst>
                    <a:ext uri="{9D8B030D-6E8A-4147-A177-3AD203B41FA5}">
                      <a16:colId xmlns:a16="http://schemas.microsoft.com/office/drawing/2014/main" val="20003"/>
                    </a:ext>
                  </a:extLst>
                </a:gridCol>
              </a:tblGrid>
              <a:tr h="573908">
                <a:tc>
                  <a:txBody>
                    <a:bodyPr/>
                    <a:lstStyle/>
                    <a:p>
                      <a:pPr algn="ctr" fontAlgn="b"/>
                      <a:r>
                        <a:rPr lang="en-US" sz="2800" b="1" dirty="0">
                          <a:latin typeface="+mn-lt"/>
                        </a:rPr>
                        <a:t>Industry </a:t>
                      </a:r>
                      <a:endParaRPr lang="en-US" sz="28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2800" b="1" dirty="0">
                          <a:latin typeface="+mn-lt"/>
                        </a:rPr>
                        <a:t>Company</a:t>
                      </a:r>
                      <a:endParaRPr lang="en-US" sz="28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2400" b="1" dirty="0">
                          <a:latin typeface="+mn-lt"/>
                        </a:rPr>
                        <a:t>Jobs </a:t>
                      </a:r>
                      <a:endParaRPr lang="en-US" sz="24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2400" b="1" dirty="0">
                          <a:latin typeface="+mn-lt"/>
                        </a:rPr>
                        <a:t>From</a:t>
                      </a:r>
                      <a:endParaRPr lang="en-US" sz="2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93711">
                <a:tc>
                  <a:txBody>
                    <a:bodyPr/>
                    <a:lstStyle/>
                    <a:p>
                      <a:pPr algn="l" fontAlgn="b"/>
                      <a:r>
                        <a:rPr lang="en-US" sz="2400" b="1" i="0" u="none" strike="noStrike" dirty="0">
                          <a:effectLst/>
                          <a:latin typeface="+mn-lt"/>
                        </a:rPr>
                        <a:t>Manufacturing</a:t>
                      </a:r>
                      <a:r>
                        <a:rPr lang="en-US" sz="2400" b="1" i="0" u="none" strike="noStrike" baseline="0" dirty="0">
                          <a:effectLst/>
                          <a:latin typeface="+mn-lt"/>
                        </a:rPr>
                        <a:t> </a:t>
                      </a:r>
                      <a:endParaRPr lang="en-US" sz="2400" b="1" i="0" u="none" strike="noStrike" dirty="0">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mn-lt"/>
                        </a:rPr>
                        <a:t> American</a:t>
                      </a:r>
                      <a:r>
                        <a:rPr lang="en-US" sz="2400" b="1" i="0" u="none" strike="noStrike" baseline="0" dirty="0">
                          <a:solidFill>
                            <a:srgbClr val="000000"/>
                          </a:solidFill>
                          <a:effectLst/>
                          <a:latin typeface="+mn-lt"/>
                        </a:rPr>
                        <a:t> Dunnage</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effectLst/>
                          <a:latin typeface="+mn-lt"/>
                        </a:rPr>
                        <a:t>35</a:t>
                      </a:r>
                      <a:endParaRPr lang="en-US" sz="2400" b="1" i="0" u="none" strike="noStrike" dirty="0">
                        <a:effectLst/>
                        <a:latin typeface="+mn-lt"/>
                      </a:endParaRP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INT’L</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3711">
                <a:tc>
                  <a:txBody>
                    <a:bodyPr/>
                    <a:lstStyle/>
                    <a:p>
                      <a:pPr algn="l" fontAlgn="b"/>
                      <a:r>
                        <a:rPr lang="en-US" sz="2400" b="1" i="0" u="none" strike="noStrike" dirty="0">
                          <a:effectLst/>
                          <a:latin typeface="+mn-lt"/>
                        </a:rPr>
                        <a:t>Manufacturing</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2400" b="1" i="0" u="none" strike="noStrike" dirty="0">
                          <a:solidFill>
                            <a:srgbClr val="000000"/>
                          </a:solidFill>
                          <a:effectLst/>
                          <a:latin typeface="+mn-lt"/>
                        </a:rPr>
                        <a:t> Marathon</a:t>
                      </a:r>
                      <a:r>
                        <a:rPr lang="en-US" sz="2400" b="1" i="0" u="none" strike="noStrike" baseline="0" dirty="0">
                          <a:solidFill>
                            <a:srgbClr val="000000"/>
                          </a:solidFill>
                          <a:effectLst/>
                          <a:latin typeface="+mn-lt"/>
                        </a:rPr>
                        <a:t> Industries</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50</a:t>
                      </a: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CA</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17695761"/>
                  </a:ext>
                </a:extLst>
              </a:tr>
              <a:tr h="49371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i="0" u="none" strike="noStrike" kern="1200" dirty="0">
                          <a:solidFill>
                            <a:schemeClr val="dk1"/>
                          </a:solidFill>
                          <a:effectLst/>
                          <a:latin typeface="+mn-lt"/>
                          <a:ea typeface="+mn-ea"/>
                          <a:cs typeface="+mn-cs"/>
                        </a:rPr>
                        <a:t>eCommerce/</a:t>
                      </a:r>
                      <a:r>
                        <a:rPr lang="en-US" sz="2400" b="1" i="0" u="none" strike="noStrike" kern="1200" dirty="0" err="1">
                          <a:solidFill>
                            <a:schemeClr val="dk1"/>
                          </a:solidFill>
                          <a:effectLst/>
                          <a:latin typeface="+mn-lt"/>
                          <a:ea typeface="+mn-ea"/>
                          <a:cs typeface="+mn-cs"/>
                        </a:rPr>
                        <a:t>Manuf</a:t>
                      </a:r>
                      <a:endParaRPr lang="en-US" sz="2400" b="1" i="0" u="none" strike="noStrike" kern="1200" dirty="0">
                        <a:solidFill>
                          <a:schemeClr val="dk1"/>
                        </a:solidFill>
                        <a:effectLst/>
                        <a:latin typeface="+mn-lt"/>
                        <a:ea typeface="+mn-ea"/>
                        <a:cs typeface="+mn-cs"/>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1" i="0" u="none" strike="noStrike" kern="1200" dirty="0" err="1">
                          <a:solidFill>
                            <a:schemeClr val="dk1"/>
                          </a:solidFill>
                          <a:effectLst/>
                          <a:latin typeface="+mn-lt"/>
                          <a:ea typeface="+mn-ea"/>
                          <a:cs typeface="+mn-cs"/>
                        </a:rPr>
                        <a:t>Yogo</a:t>
                      </a:r>
                      <a:endParaRPr lang="en-US" sz="2400" b="1" i="0" u="none" strike="noStrike"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40</a:t>
                      </a: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CA</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0656267"/>
                  </a:ext>
                </a:extLst>
              </a:tr>
              <a:tr h="49371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i="0" u="none" strike="noStrike" dirty="0">
                          <a:effectLst/>
                          <a:latin typeface="+mn-lt"/>
                        </a:rPr>
                        <a:t>Ma</a:t>
                      </a:r>
                      <a:r>
                        <a:rPr lang="en-US" sz="2400" b="1" i="0" u="none" strike="noStrike" kern="1200" dirty="0">
                          <a:solidFill>
                            <a:schemeClr val="dk1"/>
                          </a:solidFill>
                          <a:effectLst/>
                          <a:latin typeface="+mn-lt"/>
                          <a:ea typeface="+mn-ea"/>
                          <a:cs typeface="+mn-cs"/>
                        </a:rPr>
                        <a:t>nufac</a:t>
                      </a:r>
                      <a:r>
                        <a:rPr lang="en-US" sz="2400" b="1" i="0" u="none" strike="noStrike" dirty="0">
                          <a:effectLst/>
                          <a:latin typeface="+mn-lt"/>
                        </a:rPr>
                        <a:t>turing</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2400" b="1" i="0" u="none" strike="noStrike" kern="1200">
                          <a:solidFill>
                            <a:schemeClr val="dk1"/>
                          </a:solidFill>
                          <a:effectLst/>
                          <a:latin typeface="+mn-lt"/>
                          <a:ea typeface="+mn-ea"/>
                          <a:cs typeface="+mn-cs"/>
                        </a:rPr>
                        <a:t>Haida Industries </a:t>
                      </a:r>
                      <a:endParaRPr lang="en-US" sz="2400" b="1" i="0" u="none" strike="noStrike"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a:effectLst/>
                          <a:latin typeface="+mn-lt"/>
                        </a:rPr>
                        <a:t>40 </a:t>
                      </a:r>
                      <a:endParaRPr lang="en-US" sz="2400" b="1" i="0" u="none" strike="noStrike" dirty="0">
                        <a:effectLst/>
                        <a:latin typeface="+mn-lt"/>
                      </a:endParaRP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INT’L</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96571344"/>
                  </a:ext>
                </a:extLst>
              </a:tr>
              <a:tr h="49371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i="0" u="none" strike="noStrike">
                          <a:effectLst/>
                          <a:latin typeface="+mn-lt"/>
                        </a:rPr>
                        <a:t>Manufacturing</a:t>
                      </a:r>
                      <a:endParaRPr lang="en-US" sz="2400" b="1" i="0" u="none" strike="noStrike" dirty="0">
                        <a:effectLst/>
                        <a:latin typeface="+mn-lt"/>
                      </a:endParaRP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a:solidFill>
                            <a:schemeClr val="dk1"/>
                          </a:solidFill>
                          <a:effectLst/>
                          <a:latin typeface="+mn-lt"/>
                          <a:ea typeface="+mn-ea"/>
                          <a:cs typeface="+mn-cs"/>
                        </a:rPr>
                        <a:t>AeroSafe Gbl </a:t>
                      </a:r>
                      <a:r>
                        <a:rPr lang="en-US" sz="2000" b="1" i="0" u="none" strike="noStrike">
                          <a:solidFill>
                            <a:srgbClr val="000000"/>
                          </a:solidFill>
                          <a:effectLst/>
                          <a:latin typeface="+mn-lt"/>
                        </a:rPr>
                        <a:t>(Sp </a:t>
                      </a:r>
                      <a:r>
                        <a:rPr lang="en-US" sz="2000" b="1" i="0" u="none" strike="noStrike" baseline="0">
                          <a:solidFill>
                            <a:srgbClr val="000000"/>
                          </a:solidFill>
                          <a:effectLst/>
                          <a:latin typeface="+mn-lt"/>
                        </a:rPr>
                        <a:t>Springs)</a:t>
                      </a:r>
                      <a:endParaRPr lang="en-US" sz="2000" b="1" i="0" u="none" strike="noStrike"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75</a:t>
                      </a: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NY</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155223"/>
                  </a:ext>
                </a:extLst>
              </a:tr>
              <a:tr h="493711">
                <a:tc>
                  <a:txBody>
                    <a:bodyPr/>
                    <a:lstStyle/>
                    <a:p>
                      <a:pPr algn="l" fontAlgn="b"/>
                      <a:r>
                        <a:rPr lang="en-US" sz="2400" b="1" i="0" u="none" strike="noStrike" dirty="0">
                          <a:effectLst/>
                          <a:latin typeface="+mn-lt"/>
                        </a:rPr>
                        <a:t>Manufacturing</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2400" b="1" i="0" u="none" strike="noStrike" dirty="0">
                          <a:solidFill>
                            <a:srgbClr val="000000"/>
                          </a:solidFill>
                          <a:effectLst/>
                          <a:latin typeface="+mn-lt"/>
                        </a:rPr>
                        <a:t> Deantronics (</a:t>
                      </a:r>
                      <a:r>
                        <a:rPr lang="en-US" sz="2000" b="1" i="0" u="none" strike="noStrike" dirty="0">
                          <a:solidFill>
                            <a:srgbClr val="000000"/>
                          </a:solidFill>
                          <a:effectLst/>
                          <a:latin typeface="+mn-lt"/>
                        </a:rPr>
                        <a:t>Sp</a:t>
                      </a:r>
                      <a:r>
                        <a:rPr lang="en-US" sz="2000" b="1" i="0" u="none" strike="noStrike" baseline="0" dirty="0">
                          <a:solidFill>
                            <a:srgbClr val="000000"/>
                          </a:solidFill>
                          <a:effectLst/>
                          <a:latin typeface="+mn-lt"/>
                        </a:rPr>
                        <a:t> Springs)</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u="none" strike="noStrike" dirty="0">
                          <a:effectLst/>
                          <a:latin typeface="+mn-lt"/>
                        </a:rPr>
                        <a:t>100</a:t>
                      </a:r>
                      <a:endParaRPr lang="en-US" sz="2400" b="1" i="0" u="none" strike="noStrike" dirty="0">
                        <a:effectLst/>
                        <a:latin typeface="+mn-lt"/>
                      </a:endParaRP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INT’L</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493711">
                <a:tc>
                  <a:txBody>
                    <a:bodyPr/>
                    <a:lstStyle/>
                    <a:p>
                      <a:pPr algn="l" fontAlgn="b"/>
                      <a:r>
                        <a:rPr lang="en-US" sz="2400" b="1" i="0" u="none" strike="noStrike" dirty="0">
                          <a:effectLst/>
                          <a:latin typeface="Arial"/>
                        </a:rPr>
                        <a:t>Manufacturing</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mn-lt"/>
                        </a:rPr>
                        <a:t> Monin</a:t>
                      </a:r>
                      <a:r>
                        <a:rPr lang="en-US" sz="2400" b="1" i="0" u="none" strike="noStrike" baseline="0" dirty="0">
                          <a:solidFill>
                            <a:srgbClr val="000000"/>
                          </a:solidFill>
                          <a:effectLst/>
                          <a:latin typeface="+mn-lt"/>
                        </a:rPr>
                        <a:t> (</a:t>
                      </a:r>
                      <a:r>
                        <a:rPr lang="en-US" sz="2000" b="1" i="0" u="none" strike="noStrike" baseline="0" dirty="0">
                          <a:solidFill>
                            <a:srgbClr val="000000"/>
                          </a:solidFill>
                          <a:effectLst/>
                          <a:latin typeface="+mn-lt"/>
                        </a:rPr>
                        <a:t>Sp Springs)</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30</a:t>
                      </a: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FL</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93711">
                <a:tc>
                  <a:txBody>
                    <a:bodyPr/>
                    <a:lstStyle/>
                    <a:p>
                      <a:pPr algn="l" fontAlgn="b"/>
                      <a:r>
                        <a:rPr lang="en-US" sz="2400" b="1" i="0" u="none" strike="noStrike" dirty="0">
                          <a:effectLst/>
                          <a:latin typeface="+mn-lt"/>
                        </a:rPr>
                        <a:t>Logistics</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2400" b="1" i="0" u="none" strike="noStrike" dirty="0">
                          <a:solidFill>
                            <a:srgbClr val="000000"/>
                          </a:solidFill>
                          <a:effectLst/>
                          <a:latin typeface="+mn-lt"/>
                        </a:rPr>
                        <a:t> Ellsworth (</a:t>
                      </a:r>
                      <a:r>
                        <a:rPr lang="en-US" sz="2000" b="1" i="0" u="none" strike="noStrike" dirty="0">
                          <a:solidFill>
                            <a:srgbClr val="000000"/>
                          </a:solidFill>
                          <a:effectLst/>
                          <a:latin typeface="+mn-lt"/>
                        </a:rPr>
                        <a:t>Sp</a:t>
                      </a:r>
                      <a:r>
                        <a:rPr lang="en-US" sz="2000" b="1" i="0" u="none" strike="noStrike" baseline="0" dirty="0">
                          <a:solidFill>
                            <a:srgbClr val="000000"/>
                          </a:solidFill>
                          <a:effectLst/>
                          <a:latin typeface="+mn-lt"/>
                        </a:rPr>
                        <a:t> Springs)</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33</a:t>
                      </a: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CA</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93711">
                <a:tc>
                  <a:txBody>
                    <a:bodyPr/>
                    <a:lstStyle/>
                    <a:p>
                      <a:pPr algn="l" fontAlgn="b"/>
                      <a:r>
                        <a:rPr lang="en-US" sz="2400" b="1" i="0" u="none" strike="noStrike" dirty="0">
                          <a:effectLst/>
                          <a:latin typeface="+mn-lt"/>
                        </a:rPr>
                        <a:t>Logistics</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mn-lt"/>
                        </a:rPr>
                        <a:t> Fox Racing (</a:t>
                      </a:r>
                      <a:r>
                        <a:rPr lang="en-US" sz="2000" b="1" i="0" u="none" strike="noStrike" dirty="0">
                          <a:solidFill>
                            <a:srgbClr val="000000"/>
                          </a:solidFill>
                          <a:effectLst/>
                          <a:latin typeface="+mn-lt"/>
                        </a:rPr>
                        <a:t>Sp Springs)</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60</a:t>
                      </a: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effectLst/>
                          <a:latin typeface="+mn-lt"/>
                        </a:rPr>
                        <a:t>CA</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5249632"/>
                  </a:ext>
                </a:extLst>
              </a:tr>
              <a:tr h="493711">
                <a:tc>
                  <a:txBody>
                    <a:bodyPr/>
                    <a:lstStyle/>
                    <a:p>
                      <a:pPr algn="l" fontAlgn="b"/>
                      <a:r>
                        <a:rPr lang="en-US" sz="2400" b="1" i="0" u="none" strike="noStrike" dirty="0">
                          <a:effectLst/>
                          <a:latin typeface="+mn-lt"/>
                        </a:rPr>
                        <a:t>Manufacturing</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2400" b="1" i="0" u="none" strike="noStrike" baseline="0" dirty="0">
                          <a:solidFill>
                            <a:srgbClr val="000000"/>
                          </a:solidFill>
                          <a:effectLst/>
                          <a:latin typeface="+mn-lt"/>
                        </a:rPr>
                        <a:t> Confidential (</a:t>
                      </a:r>
                      <a:r>
                        <a:rPr lang="en-US" sz="2000" b="1" i="0" u="none" strike="noStrike" baseline="0" dirty="0">
                          <a:solidFill>
                            <a:srgbClr val="000000"/>
                          </a:solidFill>
                          <a:effectLst/>
                          <a:latin typeface="+mn-lt"/>
                        </a:rPr>
                        <a:t>Sp Springs)</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14</a:t>
                      </a:r>
                    </a:p>
                  </a:txBody>
                  <a:tcPr marL="45720"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i="0" u="none" strike="noStrike" dirty="0">
                          <a:effectLst/>
                          <a:latin typeface="+mn-lt"/>
                        </a:rPr>
                        <a:t>CA</a:t>
                      </a:r>
                    </a:p>
                  </a:txBody>
                  <a:tcPr marL="45720"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869101232"/>
                  </a:ext>
                </a:extLst>
              </a:tr>
            </a:tbl>
          </a:graphicData>
        </a:graphic>
      </p:graphicFrame>
      <p:sp>
        <p:nvSpPr>
          <p:cNvPr id="7" name="Title 1"/>
          <p:cNvSpPr>
            <a:spLocks noGrp="1"/>
          </p:cNvSpPr>
          <p:nvPr>
            <p:ph type="title"/>
          </p:nvPr>
        </p:nvSpPr>
        <p:spPr>
          <a:xfrm>
            <a:off x="457200" y="30163"/>
            <a:ext cx="8686800" cy="1112837"/>
          </a:xfrm>
        </p:spPr>
        <p:txBody>
          <a:bodyPr/>
          <a:lstStyle/>
          <a:p>
            <a:r>
              <a:rPr lang="en-US" dirty="0"/>
              <a:t>Prior EDAWN </a:t>
            </a:r>
            <a:r>
              <a:rPr lang="en-US" dirty="0">
                <a:solidFill>
                  <a:srgbClr val="FFFF00"/>
                </a:solidFill>
              </a:rPr>
              <a:t>Sparks</a:t>
            </a:r>
            <a:r>
              <a:rPr lang="en-US" dirty="0"/>
              <a:t> Projects</a:t>
            </a:r>
          </a:p>
        </p:txBody>
      </p:sp>
    </p:spTree>
    <p:extLst>
      <p:ext uri="{BB962C8B-B14F-4D97-AF65-F5344CB8AC3E}">
        <p14:creationId xmlns:p14="http://schemas.microsoft.com/office/powerpoint/2010/main" val="938743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651" name="Text Box 3"/>
          <p:cNvSpPr txBox="1">
            <a:spLocks noChangeArrowheads="1"/>
          </p:cNvSpPr>
          <p:nvPr/>
        </p:nvSpPr>
        <p:spPr bwMode="auto">
          <a:xfrm>
            <a:off x="473670" y="1076255"/>
            <a:ext cx="8502905" cy="4813625"/>
          </a:xfrm>
          <a:prstGeom prst="rect">
            <a:avLst/>
          </a:prstGeom>
          <a:noFill/>
          <a:ln w="9525">
            <a:noFill/>
            <a:miter lim="800000"/>
            <a:headEnd/>
            <a:tailEnd/>
          </a:ln>
          <a:effectLst/>
        </p:spPr>
        <p:txBody>
          <a:bodyPr wrap="square">
            <a:spAutoFit/>
          </a:bodyPr>
          <a:lstStyle/>
          <a:p>
            <a:pPr marL="347472" indent="-347472" fontAlgn="base">
              <a:lnSpc>
                <a:spcPct val="130000"/>
              </a:lnSpc>
              <a:spcBef>
                <a:spcPct val="0"/>
              </a:spcBef>
              <a:spcAft>
                <a:spcPts val="1800"/>
              </a:spcAft>
            </a:pPr>
            <a:r>
              <a:rPr lang="en-US" sz="3600" b="1" dirty="0">
                <a:solidFill>
                  <a:srgbClr val="0070C0"/>
                </a:solidFill>
                <a:ea typeface="MS PGothic" pitchFamily="34" charset="-128"/>
              </a:rPr>
              <a:t>• Why Is This So Important?</a:t>
            </a:r>
          </a:p>
          <a:p>
            <a:pPr marL="347472" indent="-347472" fontAlgn="base">
              <a:lnSpc>
                <a:spcPts val="3000"/>
              </a:lnSpc>
              <a:spcBef>
                <a:spcPct val="0"/>
              </a:spcBef>
              <a:spcAft>
                <a:spcPts val="1800"/>
              </a:spcAft>
              <a:buClr>
                <a:srgbClr val="0070C0"/>
              </a:buClr>
              <a:buSzPct val="140000"/>
              <a:buFont typeface="Arial" pitchFamily="34" charset="0"/>
              <a:buChar char="•"/>
            </a:pPr>
            <a:r>
              <a:rPr lang="en-US" sz="2800" b="1" dirty="0">
                <a:solidFill>
                  <a:srgbClr val="000000"/>
                </a:solidFill>
                <a:ea typeface="MS PGothic" pitchFamily="34" charset="-128"/>
              </a:rPr>
              <a:t>Majority Of </a:t>
            </a:r>
            <a:r>
              <a:rPr lang="en-US" sz="2800" b="1" dirty="0">
                <a:solidFill>
                  <a:srgbClr val="A50021"/>
                </a:solidFill>
                <a:ea typeface="MS PGothic" pitchFamily="34" charset="-128"/>
              </a:rPr>
              <a:t>New Jobs Come From The Expansion</a:t>
            </a:r>
            <a:r>
              <a:rPr lang="en-US" sz="2800" b="1" dirty="0">
                <a:solidFill>
                  <a:srgbClr val="000000"/>
                </a:solidFill>
                <a:ea typeface="MS PGothic" pitchFamily="34" charset="-128"/>
              </a:rPr>
              <a:t> Of Existing Companies</a:t>
            </a:r>
          </a:p>
          <a:p>
            <a:pPr marL="347472" indent="-347472" fontAlgn="base">
              <a:lnSpc>
                <a:spcPts val="3000"/>
              </a:lnSpc>
              <a:spcBef>
                <a:spcPct val="0"/>
              </a:spcBef>
              <a:spcAft>
                <a:spcPts val="1800"/>
              </a:spcAft>
              <a:buClr>
                <a:srgbClr val="0070C0"/>
              </a:buClr>
              <a:buSzPct val="140000"/>
              <a:buFont typeface="Arial" pitchFamily="34" charset="0"/>
              <a:buChar char="•"/>
            </a:pPr>
            <a:r>
              <a:rPr lang="en-US" sz="2800" b="1" dirty="0">
                <a:solidFill>
                  <a:srgbClr val="000000"/>
                </a:solidFill>
                <a:ea typeface="MS PGothic" pitchFamily="34" charset="-128"/>
              </a:rPr>
              <a:t>Our High Growth Companies </a:t>
            </a:r>
            <a:r>
              <a:rPr lang="en-US" sz="2800" b="1" dirty="0">
                <a:solidFill>
                  <a:srgbClr val="0070C0"/>
                </a:solidFill>
                <a:ea typeface="MS PGothic" pitchFamily="34" charset="-128"/>
              </a:rPr>
              <a:t>Are Being Courted </a:t>
            </a:r>
            <a:r>
              <a:rPr lang="en-US" sz="2800" b="1" dirty="0">
                <a:solidFill>
                  <a:srgbClr val="000000"/>
                </a:solidFill>
                <a:ea typeface="MS PGothic" pitchFamily="34" charset="-128"/>
              </a:rPr>
              <a:t>By Other Communities</a:t>
            </a:r>
          </a:p>
          <a:p>
            <a:pPr marL="347472" indent="-347472" fontAlgn="base">
              <a:lnSpc>
                <a:spcPts val="3000"/>
              </a:lnSpc>
              <a:spcBef>
                <a:spcPct val="0"/>
              </a:spcBef>
              <a:spcAft>
                <a:spcPts val="1800"/>
              </a:spcAft>
              <a:buClr>
                <a:srgbClr val="0070C0"/>
              </a:buClr>
              <a:buSzPct val="140000"/>
              <a:buFont typeface="Arial" pitchFamily="34" charset="0"/>
              <a:buChar char="•"/>
            </a:pPr>
            <a:r>
              <a:rPr lang="en-US" sz="2800" b="1" dirty="0">
                <a:solidFill>
                  <a:srgbClr val="000000"/>
                </a:solidFill>
                <a:ea typeface="MS PGothic" pitchFamily="34" charset="-128"/>
              </a:rPr>
              <a:t>Efforts To Keep Existing Industry Also Improves The Region - </a:t>
            </a:r>
            <a:r>
              <a:rPr lang="en-US" sz="2800" b="1" dirty="0">
                <a:solidFill>
                  <a:srgbClr val="0070C0"/>
                </a:solidFill>
                <a:ea typeface="MS PGothic" pitchFamily="34" charset="-128"/>
              </a:rPr>
              <a:t>So Attraction Is Easier</a:t>
            </a:r>
          </a:p>
          <a:p>
            <a:pPr marL="347472" indent="-347472" fontAlgn="base">
              <a:lnSpc>
                <a:spcPts val="3000"/>
              </a:lnSpc>
              <a:spcBef>
                <a:spcPct val="0"/>
              </a:spcBef>
              <a:spcAft>
                <a:spcPts val="1800"/>
              </a:spcAft>
              <a:buClr>
                <a:srgbClr val="0070C0"/>
              </a:buClr>
              <a:buSzPct val="140000"/>
              <a:buFont typeface="Arial" pitchFamily="34" charset="0"/>
              <a:buChar char="•"/>
            </a:pPr>
            <a:r>
              <a:rPr lang="en-US" sz="2800" b="1" dirty="0">
                <a:solidFill>
                  <a:srgbClr val="000000"/>
                </a:solidFill>
                <a:ea typeface="MS PGothic" pitchFamily="34" charset="-128"/>
              </a:rPr>
              <a:t>Working With Existing Companies Provides </a:t>
            </a:r>
            <a:r>
              <a:rPr lang="en-US" sz="2800" b="1" dirty="0">
                <a:solidFill>
                  <a:srgbClr val="0070C0"/>
                </a:solidFill>
                <a:ea typeface="MS PGothic" pitchFamily="34" charset="-128"/>
              </a:rPr>
              <a:t>Connections And Opportunities For Attraction</a:t>
            </a:r>
            <a:endParaRPr lang="en-US" sz="2400" dirty="0">
              <a:solidFill>
                <a:srgbClr val="0070C0"/>
              </a:solidFill>
              <a:ea typeface="MS PGothic" pitchFamily="34" charset="-128"/>
            </a:endParaRPr>
          </a:p>
        </p:txBody>
      </p:sp>
      <p:sp>
        <p:nvSpPr>
          <p:cNvPr id="8" name="TextBox 7"/>
          <p:cNvSpPr txBox="1"/>
          <p:nvPr/>
        </p:nvSpPr>
        <p:spPr>
          <a:xfrm>
            <a:off x="112495" y="241410"/>
            <a:ext cx="9031505" cy="646331"/>
          </a:xfrm>
          <a:prstGeom prst="rect">
            <a:avLst/>
          </a:prstGeom>
          <a:noFill/>
        </p:spPr>
        <p:txBody>
          <a:bodyPr wrap="square" rtlCol="0">
            <a:spAutoFit/>
          </a:bodyPr>
          <a:lstStyle/>
          <a:p>
            <a:pPr fontAlgn="base">
              <a:spcBef>
                <a:spcPct val="0"/>
              </a:spcBef>
              <a:spcAft>
                <a:spcPct val="0"/>
              </a:spcAft>
            </a:pPr>
            <a:r>
              <a:rPr lang="en-US" sz="3600" b="1" dirty="0">
                <a:solidFill>
                  <a:srgbClr val="FFFFFF"/>
                </a:solidFill>
                <a:ea typeface="ＭＳ Ｐゴシック"/>
              </a:rPr>
              <a:t>EDAWN's Goals – Retention / Expansion</a:t>
            </a:r>
            <a:endParaRPr lang="en-US" sz="3600" dirty="0">
              <a:solidFill>
                <a:srgbClr val="FFFFFF"/>
              </a:solidFill>
              <a:ea typeface="ＭＳ Ｐゴシック"/>
            </a:endParaRPr>
          </a:p>
        </p:txBody>
      </p:sp>
    </p:spTree>
    <p:extLst>
      <p:ext uri="{BB962C8B-B14F-4D97-AF65-F5344CB8AC3E}">
        <p14:creationId xmlns:p14="http://schemas.microsoft.com/office/powerpoint/2010/main" val="114524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E291E0-5565-48DF-AF28-83A8EF01FBAC}"/>
              </a:ext>
            </a:extLst>
          </p:cNvPr>
          <p:cNvSpPr>
            <a:spLocks noGrp="1"/>
          </p:cNvSpPr>
          <p:nvPr>
            <p:ph type="title"/>
          </p:nvPr>
        </p:nvSpPr>
        <p:spPr>
          <a:xfrm>
            <a:off x="-289560" y="186690"/>
            <a:ext cx="9723120" cy="716417"/>
          </a:xfrm>
        </p:spPr>
        <p:txBody>
          <a:bodyPr/>
          <a:lstStyle/>
          <a:p>
            <a:pPr algn="ctr"/>
            <a:r>
              <a:rPr lang="en-US" sz="4000" b="1" dirty="0"/>
              <a:t>Workforce Program – </a:t>
            </a:r>
            <a:r>
              <a:rPr lang="en-US" sz="4000" b="1" dirty="0">
                <a:solidFill>
                  <a:srgbClr val="FFFF00"/>
                </a:solidFill>
              </a:rPr>
              <a:t>What We Do </a:t>
            </a:r>
          </a:p>
        </p:txBody>
      </p:sp>
      <p:sp>
        <p:nvSpPr>
          <p:cNvPr id="7" name="Rectangle 6">
            <a:extLst>
              <a:ext uri="{FF2B5EF4-FFF2-40B4-BE49-F238E27FC236}">
                <a16:creationId xmlns:a16="http://schemas.microsoft.com/office/drawing/2014/main" id="{9D97808C-E674-484C-A0A7-B43912A46C91}"/>
              </a:ext>
            </a:extLst>
          </p:cNvPr>
          <p:cNvSpPr/>
          <p:nvPr/>
        </p:nvSpPr>
        <p:spPr>
          <a:xfrm>
            <a:off x="160020" y="1270515"/>
            <a:ext cx="9113912" cy="980910"/>
          </a:xfrm>
          <a:prstGeom prst="rect">
            <a:avLst/>
          </a:prstGeom>
        </p:spPr>
        <p:txBody>
          <a:bodyPr wrap="square">
            <a:spAutoFit/>
          </a:bodyPr>
          <a:lstStyle/>
          <a:p>
            <a:pPr>
              <a:lnSpc>
                <a:spcPct val="107000"/>
              </a:lnSpc>
            </a:pPr>
            <a:r>
              <a:rPr lang="en-US" sz="2800" b="1" dirty="0">
                <a:ea typeface="ＭＳ Ｐゴシック" charset="-128"/>
              </a:rPr>
              <a:t>Guide Workforce &amp;  Community Partners To Meet The </a:t>
            </a:r>
            <a:r>
              <a:rPr lang="en-US" sz="2800" b="1" u="sng" dirty="0">
                <a:solidFill>
                  <a:srgbClr val="0070C0"/>
                </a:solidFill>
                <a:ea typeface="ＭＳ Ｐゴシック" charset="-128"/>
              </a:rPr>
              <a:t>Current And Future Needs </a:t>
            </a:r>
            <a:r>
              <a:rPr lang="en-US" sz="2800" b="1" dirty="0">
                <a:ea typeface="ＭＳ Ｐゴシック" charset="-128"/>
              </a:rPr>
              <a:t>Of Our Employers</a:t>
            </a:r>
          </a:p>
        </p:txBody>
      </p:sp>
      <p:sp>
        <p:nvSpPr>
          <p:cNvPr id="2" name="Rectangle: Rounded Corners 1">
            <a:extLst>
              <a:ext uri="{FF2B5EF4-FFF2-40B4-BE49-F238E27FC236}">
                <a16:creationId xmlns:a16="http://schemas.microsoft.com/office/drawing/2014/main" id="{A6C238D0-0FF3-4E57-85DB-9FD5EF339713}"/>
              </a:ext>
            </a:extLst>
          </p:cNvPr>
          <p:cNvSpPr/>
          <p:nvPr/>
        </p:nvSpPr>
        <p:spPr>
          <a:xfrm>
            <a:off x="243899" y="2511217"/>
            <a:ext cx="8679383" cy="420739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Left Arrow 7">
            <a:extLst>
              <a:ext uri="{FF2B5EF4-FFF2-40B4-BE49-F238E27FC236}">
                <a16:creationId xmlns:a16="http://schemas.microsoft.com/office/drawing/2014/main" id="{1D83785D-B660-40B8-8DBA-175C9269B3D2}"/>
              </a:ext>
            </a:extLst>
          </p:cNvPr>
          <p:cNvSpPr/>
          <p:nvPr/>
        </p:nvSpPr>
        <p:spPr>
          <a:xfrm rot="10800000" flipV="1">
            <a:off x="669605" y="3732295"/>
            <a:ext cx="2834054" cy="1295045"/>
          </a:xfrm>
          <a:prstGeom prst="leftArrowCallout">
            <a:avLst>
              <a:gd name="adj1" fmla="val 32522"/>
              <a:gd name="adj2" fmla="val 33888"/>
              <a:gd name="adj3" fmla="val 28809"/>
              <a:gd name="adj4" fmla="val 76648"/>
            </a:avLst>
          </a:prstGeom>
          <a:solidFill>
            <a:srgbClr val="0070C0"/>
          </a:solidFill>
          <a:ln>
            <a:solidFill>
              <a:schemeClr val="tx1"/>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Education Pipeline</a:t>
            </a:r>
          </a:p>
        </p:txBody>
      </p:sp>
      <p:grpSp>
        <p:nvGrpSpPr>
          <p:cNvPr id="18" name="Group 17">
            <a:extLst>
              <a:ext uri="{FF2B5EF4-FFF2-40B4-BE49-F238E27FC236}">
                <a16:creationId xmlns:a16="http://schemas.microsoft.com/office/drawing/2014/main" id="{D7413C9A-8AE9-4AAF-835C-400CF5168065}"/>
              </a:ext>
            </a:extLst>
          </p:cNvPr>
          <p:cNvGrpSpPr/>
          <p:nvPr/>
        </p:nvGrpSpPr>
        <p:grpSpPr>
          <a:xfrm>
            <a:off x="1035728" y="2656734"/>
            <a:ext cx="7362496" cy="960119"/>
            <a:chOff x="1035728" y="2656734"/>
            <a:chExt cx="7362496" cy="960119"/>
          </a:xfrm>
        </p:grpSpPr>
        <p:sp>
          <p:nvSpPr>
            <p:cNvPr id="6" name="Callout: Left-Right Arrow 5">
              <a:extLst>
                <a:ext uri="{FF2B5EF4-FFF2-40B4-BE49-F238E27FC236}">
                  <a16:creationId xmlns:a16="http://schemas.microsoft.com/office/drawing/2014/main" id="{D92DDFDD-9CE5-482A-B969-43880FB0FCB3}"/>
                </a:ext>
              </a:extLst>
            </p:cNvPr>
            <p:cNvSpPr/>
            <p:nvPr/>
          </p:nvSpPr>
          <p:spPr>
            <a:xfrm>
              <a:off x="1035728" y="2656734"/>
              <a:ext cx="7362496" cy="960119"/>
            </a:xfrm>
            <a:prstGeom prst="leftRightArrowCallou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6DBCF4-320D-4DA8-8852-CF919594DC87}"/>
                </a:ext>
              </a:extLst>
            </p:cNvPr>
            <p:cNvSpPr txBox="1"/>
            <p:nvPr/>
          </p:nvSpPr>
          <p:spPr>
            <a:xfrm>
              <a:off x="3238304" y="2719088"/>
              <a:ext cx="3360421" cy="707886"/>
            </a:xfrm>
            <a:prstGeom prst="rect">
              <a:avLst/>
            </a:prstGeom>
            <a:noFill/>
            <a:effectLst>
              <a:outerShdw blurRad="25400" dist="25400" dir="5400000" algn="ctr" rotWithShape="0">
                <a:schemeClr val="tx1"/>
              </a:outerShdw>
            </a:effectLst>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Connection</a:t>
              </a:r>
            </a:p>
          </p:txBody>
        </p:sp>
      </p:grpSp>
      <p:grpSp>
        <p:nvGrpSpPr>
          <p:cNvPr id="16" name="Group 15">
            <a:extLst>
              <a:ext uri="{FF2B5EF4-FFF2-40B4-BE49-F238E27FC236}">
                <a16:creationId xmlns:a16="http://schemas.microsoft.com/office/drawing/2014/main" id="{2E6CB0AF-BAB4-42D8-A384-29FCDED28269}"/>
              </a:ext>
            </a:extLst>
          </p:cNvPr>
          <p:cNvGrpSpPr/>
          <p:nvPr/>
        </p:nvGrpSpPr>
        <p:grpSpPr>
          <a:xfrm>
            <a:off x="2391460" y="4885227"/>
            <a:ext cx="4481372" cy="1769348"/>
            <a:chOff x="2476290" y="4533938"/>
            <a:chExt cx="4481372" cy="1993980"/>
          </a:xfrm>
        </p:grpSpPr>
        <p:sp>
          <p:nvSpPr>
            <p:cNvPr id="10" name="Callout: Left Arrow 9">
              <a:extLst>
                <a:ext uri="{FF2B5EF4-FFF2-40B4-BE49-F238E27FC236}">
                  <a16:creationId xmlns:a16="http://schemas.microsoft.com/office/drawing/2014/main" id="{FFDF59DB-EB17-4827-B432-4FBE6440AE93}"/>
                </a:ext>
              </a:extLst>
            </p:cNvPr>
            <p:cNvSpPr/>
            <p:nvPr/>
          </p:nvSpPr>
          <p:spPr>
            <a:xfrm rot="5400000">
              <a:off x="3767026" y="3243202"/>
              <a:ext cx="1899900" cy="4481371"/>
            </a:xfrm>
            <a:prstGeom prst="leftArrowCallou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14" name="TextBox 13">
              <a:extLst>
                <a:ext uri="{FF2B5EF4-FFF2-40B4-BE49-F238E27FC236}">
                  <a16:creationId xmlns:a16="http://schemas.microsoft.com/office/drawing/2014/main" id="{B1919D2F-5497-45E7-976C-834A82318DE5}"/>
                </a:ext>
              </a:extLst>
            </p:cNvPr>
            <p:cNvSpPr txBox="1"/>
            <p:nvPr/>
          </p:nvSpPr>
          <p:spPr>
            <a:xfrm>
              <a:off x="2476290" y="5313939"/>
              <a:ext cx="4481372" cy="1213979"/>
            </a:xfrm>
            <a:prstGeom prst="rect">
              <a:avLst/>
            </a:prstGeom>
            <a:noFill/>
            <a:effectLst>
              <a:outerShdw blurRad="25400" dist="25400" dir="5400000" algn="ctr" rotWithShape="0">
                <a:schemeClr val="tx1"/>
              </a:outerShdw>
            </a:effectLst>
          </p:spPr>
          <p:txBody>
            <a:bodyPr wrap="square" rtlCol="0">
              <a:spAutoFit/>
            </a:bodyPr>
            <a:lstStyle/>
            <a:p>
              <a:pPr algn="ctr"/>
              <a:r>
                <a:rPr lang="en-US" sz="3200" b="1" dirty="0">
                  <a:solidFill>
                    <a:srgbClr val="FFFF00"/>
                  </a:solidFill>
                </a:rPr>
                <a:t>Upskilling</a:t>
              </a:r>
              <a:r>
                <a:rPr lang="en-US" sz="3200" b="1" dirty="0">
                  <a:solidFill>
                    <a:schemeClr val="bg1"/>
                  </a:solidFill>
                </a:rPr>
                <a:t> Incumbent Workers</a:t>
              </a:r>
            </a:p>
          </p:txBody>
        </p:sp>
      </p:grpSp>
      <p:grpSp>
        <p:nvGrpSpPr>
          <p:cNvPr id="17" name="Group 16">
            <a:extLst>
              <a:ext uri="{FF2B5EF4-FFF2-40B4-BE49-F238E27FC236}">
                <a16:creationId xmlns:a16="http://schemas.microsoft.com/office/drawing/2014/main" id="{4D43B312-10B5-4CC6-8E08-3BB3E7BFD551}"/>
              </a:ext>
            </a:extLst>
          </p:cNvPr>
          <p:cNvGrpSpPr/>
          <p:nvPr/>
        </p:nvGrpSpPr>
        <p:grpSpPr>
          <a:xfrm>
            <a:off x="5798061" y="3732295"/>
            <a:ext cx="2740166" cy="1295045"/>
            <a:chOff x="5700345" y="3732295"/>
            <a:chExt cx="2834055" cy="1295045"/>
          </a:xfrm>
          <a:solidFill>
            <a:srgbClr val="00B050"/>
          </a:solidFill>
        </p:grpSpPr>
        <p:sp>
          <p:nvSpPr>
            <p:cNvPr id="5" name="Callout: Left Arrow 4">
              <a:extLst>
                <a:ext uri="{FF2B5EF4-FFF2-40B4-BE49-F238E27FC236}">
                  <a16:creationId xmlns:a16="http://schemas.microsoft.com/office/drawing/2014/main" id="{8AAEE975-C208-4138-A1F1-6451BBE6848A}"/>
                </a:ext>
              </a:extLst>
            </p:cNvPr>
            <p:cNvSpPr/>
            <p:nvPr/>
          </p:nvSpPr>
          <p:spPr>
            <a:xfrm>
              <a:off x="5700345" y="3732295"/>
              <a:ext cx="2834055" cy="1295045"/>
            </a:xfrm>
            <a:prstGeom prst="leftArrowCallout">
              <a:avLst>
                <a:gd name="adj1" fmla="val 29707"/>
                <a:gd name="adj2" fmla="val 30884"/>
                <a:gd name="adj3" fmla="val 25000"/>
                <a:gd name="adj4" fmla="val 7738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5" name="TextBox 14">
              <a:extLst>
                <a:ext uri="{FF2B5EF4-FFF2-40B4-BE49-F238E27FC236}">
                  <a16:creationId xmlns:a16="http://schemas.microsoft.com/office/drawing/2014/main" id="{E735434D-5E56-4AAA-AEE2-234289E8811A}"/>
                </a:ext>
              </a:extLst>
            </p:cNvPr>
            <p:cNvSpPr txBox="1"/>
            <p:nvPr/>
          </p:nvSpPr>
          <p:spPr>
            <a:xfrm>
              <a:off x="6278809" y="4042822"/>
              <a:ext cx="2255591" cy="584775"/>
            </a:xfrm>
            <a:prstGeom prst="rect">
              <a:avLst/>
            </a:prstGeom>
            <a:noFill/>
            <a:effectLst>
              <a:outerShdw blurRad="25400" dist="25400" dir="5400000" algn="ctr" rotWithShape="0">
                <a:schemeClr val="tx1"/>
              </a:outerShdw>
            </a:effectLst>
          </p:spPr>
          <p:txBody>
            <a:bodyPr wrap="square" rtlCol="0">
              <a:spAutoFit/>
            </a:bodyPr>
            <a:lstStyle/>
            <a:p>
              <a:pPr algn="ctr"/>
              <a:r>
                <a:rPr lang="en-US" sz="3200" b="1" dirty="0">
                  <a:solidFill>
                    <a:schemeClr val="bg1"/>
                  </a:solidFill>
                </a:rPr>
                <a:t>Attraction</a:t>
              </a:r>
            </a:p>
          </p:txBody>
        </p:sp>
      </p:grpSp>
      <p:sp>
        <p:nvSpPr>
          <p:cNvPr id="19" name="TextBox 18">
            <a:extLst>
              <a:ext uri="{FF2B5EF4-FFF2-40B4-BE49-F238E27FC236}">
                <a16:creationId xmlns:a16="http://schemas.microsoft.com/office/drawing/2014/main" id="{F8B93E3E-8BD1-4859-9AB8-8055F5EC3AF5}"/>
              </a:ext>
            </a:extLst>
          </p:cNvPr>
          <p:cNvSpPr txBox="1"/>
          <p:nvPr/>
        </p:nvSpPr>
        <p:spPr>
          <a:xfrm>
            <a:off x="3320700" y="3869565"/>
            <a:ext cx="2622892" cy="1015663"/>
          </a:xfrm>
          <a:prstGeom prst="rect">
            <a:avLst/>
          </a:prstGeom>
          <a:noFill/>
        </p:spPr>
        <p:txBody>
          <a:bodyPr wrap="square" rtlCol="0">
            <a:spAutoFit/>
          </a:bodyPr>
          <a:lstStyle/>
          <a:p>
            <a:pPr algn="ctr">
              <a:lnSpc>
                <a:spcPts val="3600"/>
              </a:lnSpc>
            </a:pPr>
            <a:r>
              <a:rPr lang="en-US" sz="3600" b="1" dirty="0"/>
              <a:t>Employer </a:t>
            </a:r>
          </a:p>
          <a:p>
            <a:pPr algn="ctr">
              <a:lnSpc>
                <a:spcPts val="3600"/>
              </a:lnSpc>
            </a:pPr>
            <a:r>
              <a:rPr lang="en-US" sz="3600" b="1" dirty="0"/>
              <a:t>Needs</a:t>
            </a:r>
          </a:p>
        </p:txBody>
      </p:sp>
    </p:spTree>
    <p:extLst>
      <p:ext uri="{BB962C8B-B14F-4D97-AF65-F5344CB8AC3E}">
        <p14:creationId xmlns:p14="http://schemas.microsoft.com/office/powerpoint/2010/main" val="254016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E291E0-5565-48DF-AF28-83A8EF01FBAC}"/>
              </a:ext>
            </a:extLst>
          </p:cNvPr>
          <p:cNvSpPr>
            <a:spLocks noGrp="1"/>
          </p:cNvSpPr>
          <p:nvPr>
            <p:ph type="title"/>
          </p:nvPr>
        </p:nvSpPr>
        <p:spPr>
          <a:xfrm>
            <a:off x="-58331" y="189256"/>
            <a:ext cx="9144000" cy="716417"/>
          </a:xfrm>
        </p:spPr>
        <p:txBody>
          <a:bodyPr/>
          <a:lstStyle/>
          <a:p>
            <a:pPr algn="ctr"/>
            <a:r>
              <a:rPr lang="en-US" sz="3200" b="1" dirty="0"/>
              <a:t>EDAWN Workforce Program – </a:t>
            </a:r>
            <a:r>
              <a:rPr lang="en-US" sz="3200" b="1" dirty="0">
                <a:solidFill>
                  <a:srgbClr val="FFFF00"/>
                </a:solidFill>
              </a:rPr>
              <a:t>How We Do It</a:t>
            </a:r>
          </a:p>
        </p:txBody>
      </p:sp>
      <p:grpSp>
        <p:nvGrpSpPr>
          <p:cNvPr id="29" name="Group 28">
            <a:extLst>
              <a:ext uri="{FF2B5EF4-FFF2-40B4-BE49-F238E27FC236}">
                <a16:creationId xmlns:a16="http://schemas.microsoft.com/office/drawing/2014/main" id="{05C0BA43-B2E4-417A-9F22-965B1B84ED9A}"/>
              </a:ext>
            </a:extLst>
          </p:cNvPr>
          <p:cNvGrpSpPr/>
          <p:nvPr/>
        </p:nvGrpSpPr>
        <p:grpSpPr>
          <a:xfrm>
            <a:off x="247890" y="1265283"/>
            <a:ext cx="8545589" cy="4677765"/>
            <a:chOff x="247890" y="1265283"/>
            <a:chExt cx="8545589" cy="4677765"/>
          </a:xfrm>
        </p:grpSpPr>
        <p:sp>
          <p:nvSpPr>
            <p:cNvPr id="28" name="Oval 27">
              <a:extLst>
                <a:ext uri="{FF2B5EF4-FFF2-40B4-BE49-F238E27FC236}">
                  <a16:creationId xmlns:a16="http://schemas.microsoft.com/office/drawing/2014/main" id="{821A529F-B648-4A02-8DD6-A04CC55F4B55}"/>
                </a:ext>
              </a:extLst>
            </p:cNvPr>
            <p:cNvSpPr/>
            <p:nvPr/>
          </p:nvSpPr>
          <p:spPr>
            <a:xfrm>
              <a:off x="1302945" y="1529263"/>
              <a:ext cx="6302339" cy="411443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24EC982-18CD-4BDA-8068-BA908D38A9A0}"/>
                </a:ext>
              </a:extLst>
            </p:cNvPr>
            <p:cNvGrpSpPr/>
            <p:nvPr/>
          </p:nvGrpSpPr>
          <p:grpSpPr>
            <a:xfrm>
              <a:off x="725678" y="1265283"/>
              <a:ext cx="7479284" cy="4677765"/>
              <a:chOff x="730334" y="1409942"/>
              <a:chExt cx="7479284" cy="4331663"/>
            </a:xfrm>
          </p:grpSpPr>
          <p:sp>
            <p:nvSpPr>
              <p:cNvPr id="14" name="Freeform: Shape 13">
                <a:extLst>
                  <a:ext uri="{FF2B5EF4-FFF2-40B4-BE49-F238E27FC236}">
                    <a16:creationId xmlns:a16="http://schemas.microsoft.com/office/drawing/2014/main" id="{E4479AF6-1B97-4CA7-A9A8-9A7BA4445A0D}"/>
                  </a:ext>
                </a:extLst>
              </p:cNvPr>
              <p:cNvSpPr/>
              <p:nvPr/>
            </p:nvSpPr>
            <p:spPr>
              <a:xfrm>
                <a:off x="1995896" y="1409942"/>
                <a:ext cx="4851856" cy="554398"/>
              </a:xfrm>
              <a:custGeom>
                <a:avLst/>
                <a:gdLst>
                  <a:gd name="connsiteX0" fmla="*/ 0 w 6395703"/>
                  <a:gd name="connsiteY0" fmla="*/ 92402 h 554398"/>
                  <a:gd name="connsiteX1" fmla="*/ 92402 w 6395703"/>
                  <a:gd name="connsiteY1" fmla="*/ 0 h 554398"/>
                  <a:gd name="connsiteX2" fmla="*/ 6303301 w 6395703"/>
                  <a:gd name="connsiteY2" fmla="*/ 0 h 554398"/>
                  <a:gd name="connsiteX3" fmla="*/ 6395703 w 6395703"/>
                  <a:gd name="connsiteY3" fmla="*/ 92402 h 554398"/>
                  <a:gd name="connsiteX4" fmla="*/ 6395703 w 6395703"/>
                  <a:gd name="connsiteY4" fmla="*/ 461996 h 554398"/>
                  <a:gd name="connsiteX5" fmla="*/ 6303301 w 6395703"/>
                  <a:gd name="connsiteY5" fmla="*/ 554398 h 554398"/>
                  <a:gd name="connsiteX6" fmla="*/ 92402 w 6395703"/>
                  <a:gd name="connsiteY6" fmla="*/ 554398 h 554398"/>
                  <a:gd name="connsiteX7" fmla="*/ 0 w 6395703"/>
                  <a:gd name="connsiteY7" fmla="*/ 461996 h 554398"/>
                  <a:gd name="connsiteX8" fmla="*/ 0 w 6395703"/>
                  <a:gd name="connsiteY8" fmla="*/ 92402 h 55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5703" h="554398">
                    <a:moveTo>
                      <a:pt x="0" y="92402"/>
                    </a:moveTo>
                    <a:cubicBezTo>
                      <a:pt x="0" y="41370"/>
                      <a:pt x="41370" y="0"/>
                      <a:pt x="92402" y="0"/>
                    </a:cubicBezTo>
                    <a:lnTo>
                      <a:pt x="6303301" y="0"/>
                    </a:lnTo>
                    <a:cubicBezTo>
                      <a:pt x="6354333" y="0"/>
                      <a:pt x="6395703" y="41370"/>
                      <a:pt x="6395703" y="92402"/>
                    </a:cubicBezTo>
                    <a:lnTo>
                      <a:pt x="6395703" y="461996"/>
                    </a:lnTo>
                    <a:cubicBezTo>
                      <a:pt x="6395703" y="513028"/>
                      <a:pt x="6354333" y="554398"/>
                      <a:pt x="6303301" y="554398"/>
                    </a:cubicBezTo>
                    <a:lnTo>
                      <a:pt x="92402" y="554398"/>
                    </a:lnTo>
                    <a:cubicBezTo>
                      <a:pt x="41370" y="554398"/>
                      <a:pt x="0" y="513028"/>
                      <a:pt x="0" y="461996"/>
                    </a:cubicBezTo>
                    <a:lnTo>
                      <a:pt x="0" y="92402"/>
                    </a:lnTo>
                    <a:close/>
                  </a:path>
                </a:pathLst>
              </a:custGeom>
              <a:ln>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8983" tIns="148983" rIns="148983" bIns="148983"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0"/>
                    <a:effectLst>
                      <a:outerShdw blurRad="38100" dist="19050" dir="2700000" algn="tl" rotWithShape="0">
                        <a:schemeClr val="dk1">
                          <a:alpha val="40000"/>
                        </a:schemeClr>
                      </a:outerShdw>
                    </a:effectLst>
                  </a:rPr>
                  <a:t>Workforce Partners</a:t>
                </a:r>
              </a:p>
            </p:txBody>
          </p:sp>
          <p:sp>
            <p:nvSpPr>
              <p:cNvPr id="16" name="Freeform: Shape 15">
                <a:extLst>
                  <a:ext uri="{FF2B5EF4-FFF2-40B4-BE49-F238E27FC236}">
                    <a16:creationId xmlns:a16="http://schemas.microsoft.com/office/drawing/2014/main" id="{A1170548-1159-41BA-B6C4-92173634BE3F}"/>
                  </a:ext>
                </a:extLst>
              </p:cNvPr>
              <p:cNvSpPr/>
              <p:nvPr/>
            </p:nvSpPr>
            <p:spPr>
              <a:xfrm>
                <a:off x="4518325" y="2235665"/>
                <a:ext cx="3446475" cy="537824"/>
              </a:xfrm>
              <a:custGeom>
                <a:avLst/>
                <a:gdLst>
                  <a:gd name="connsiteX0" fmla="*/ 0 w 3446475"/>
                  <a:gd name="connsiteY0" fmla="*/ 89639 h 537824"/>
                  <a:gd name="connsiteX1" fmla="*/ 89639 w 3446475"/>
                  <a:gd name="connsiteY1" fmla="*/ 0 h 537824"/>
                  <a:gd name="connsiteX2" fmla="*/ 3356836 w 3446475"/>
                  <a:gd name="connsiteY2" fmla="*/ 0 h 537824"/>
                  <a:gd name="connsiteX3" fmla="*/ 3446475 w 3446475"/>
                  <a:gd name="connsiteY3" fmla="*/ 89639 h 537824"/>
                  <a:gd name="connsiteX4" fmla="*/ 3446475 w 3446475"/>
                  <a:gd name="connsiteY4" fmla="*/ 448185 h 537824"/>
                  <a:gd name="connsiteX5" fmla="*/ 3356836 w 3446475"/>
                  <a:gd name="connsiteY5" fmla="*/ 537824 h 537824"/>
                  <a:gd name="connsiteX6" fmla="*/ 89639 w 3446475"/>
                  <a:gd name="connsiteY6" fmla="*/ 537824 h 537824"/>
                  <a:gd name="connsiteX7" fmla="*/ 0 w 3446475"/>
                  <a:gd name="connsiteY7" fmla="*/ 448185 h 537824"/>
                  <a:gd name="connsiteX8" fmla="*/ 0 w 3446475"/>
                  <a:gd name="connsiteY8" fmla="*/ 89639 h 5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6475" h="537824">
                    <a:moveTo>
                      <a:pt x="0" y="89639"/>
                    </a:moveTo>
                    <a:cubicBezTo>
                      <a:pt x="0" y="40133"/>
                      <a:pt x="40133" y="0"/>
                      <a:pt x="89639" y="0"/>
                    </a:cubicBezTo>
                    <a:lnTo>
                      <a:pt x="3356836" y="0"/>
                    </a:lnTo>
                    <a:cubicBezTo>
                      <a:pt x="3406342" y="0"/>
                      <a:pt x="3446475" y="40133"/>
                      <a:pt x="3446475" y="89639"/>
                    </a:cubicBezTo>
                    <a:lnTo>
                      <a:pt x="3446475" y="448185"/>
                    </a:lnTo>
                    <a:cubicBezTo>
                      <a:pt x="3446475" y="497691"/>
                      <a:pt x="3406342" y="537824"/>
                      <a:pt x="3356836" y="537824"/>
                    </a:cubicBezTo>
                    <a:lnTo>
                      <a:pt x="89639" y="537824"/>
                    </a:lnTo>
                    <a:cubicBezTo>
                      <a:pt x="40133" y="537824"/>
                      <a:pt x="0" y="497691"/>
                      <a:pt x="0" y="448185"/>
                    </a:cubicBezTo>
                    <a:lnTo>
                      <a:pt x="0" y="89639"/>
                    </a:lnTo>
                    <a:close/>
                  </a:path>
                </a:pathLst>
              </a:custGeom>
              <a:ln>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8174" tIns="148174" rIns="148174" bIns="148174"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0"/>
                    <a:effectLst>
                      <a:outerShdw blurRad="38100" dist="19050" dir="2700000" algn="tl" rotWithShape="0">
                        <a:schemeClr val="dk1">
                          <a:alpha val="40000"/>
                        </a:schemeClr>
                      </a:outerShdw>
                    </a:effectLst>
                  </a:rPr>
                  <a:t>Employees</a:t>
                </a:r>
              </a:p>
            </p:txBody>
          </p:sp>
          <p:sp>
            <p:nvSpPr>
              <p:cNvPr id="18" name="Freeform: Shape 17">
                <a:extLst>
                  <a:ext uri="{FF2B5EF4-FFF2-40B4-BE49-F238E27FC236}">
                    <a16:creationId xmlns:a16="http://schemas.microsoft.com/office/drawing/2014/main" id="{1B39EFB6-7BC1-4DEC-A8F0-47B70D2631AB}"/>
                  </a:ext>
                </a:extLst>
              </p:cNvPr>
              <p:cNvSpPr/>
              <p:nvPr/>
            </p:nvSpPr>
            <p:spPr>
              <a:xfrm>
                <a:off x="4458771" y="4227515"/>
                <a:ext cx="3750847" cy="554398"/>
              </a:xfrm>
              <a:custGeom>
                <a:avLst/>
                <a:gdLst>
                  <a:gd name="connsiteX0" fmla="*/ 0 w 3750847"/>
                  <a:gd name="connsiteY0" fmla="*/ 92402 h 554398"/>
                  <a:gd name="connsiteX1" fmla="*/ 92402 w 3750847"/>
                  <a:gd name="connsiteY1" fmla="*/ 0 h 554398"/>
                  <a:gd name="connsiteX2" fmla="*/ 3658445 w 3750847"/>
                  <a:gd name="connsiteY2" fmla="*/ 0 h 554398"/>
                  <a:gd name="connsiteX3" fmla="*/ 3750847 w 3750847"/>
                  <a:gd name="connsiteY3" fmla="*/ 92402 h 554398"/>
                  <a:gd name="connsiteX4" fmla="*/ 3750847 w 3750847"/>
                  <a:gd name="connsiteY4" fmla="*/ 461996 h 554398"/>
                  <a:gd name="connsiteX5" fmla="*/ 3658445 w 3750847"/>
                  <a:gd name="connsiteY5" fmla="*/ 554398 h 554398"/>
                  <a:gd name="connsiteX6" fmla="*/ 92402 w 3750847"/>
                  <a:gd name="connsiteY6" fmla="*/ 554398 h 554398"/>
                  <a:gd name="connsiteX7" fmla="*/ 0 w 3750847"/>
                  <a:gd name="connsiteY7" fmla="*/ 461996 h 554398"/>
                  <a:gd name="connsiteX8" fmla="*/ 0 w 3750847"/>
                  <a:gd name="connsiteY8" fmla="*/ 92402 h 55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0847" h="554398">
                    <a:moveTo>
                      <a:pt x="0" y="92402"/>
                    </a:moveTo>
                    <a:cubicBezTo>
                      <a:pt x="0" y="41370"/>
                      <a:pt x="41370" y="0"/>
                      <a:pt x="92402" y="0"/>
                    </a:cubicBezTo>
                    <a:lnTo>
                      <a:pt x="3658445" y="0"/>
                    </a:lnTo>
                    <a:cubicBezTo>
                      <a:pt x="3709477" y="0"/>
                      <a:pt x="3750847" y="41370"/>
                      <a:pt x="3750847" y="92402"/>
                    </a:cubicBezTo>
                    <a:lnTo>
                      <a:pt x="3750847" y="461996"/>
                    </a:lnTo>
                    <a:cubicBezTo>
                      <a:pt x="3750847" y="513028"/>
                      <a:pt x="3709477" y="554398"/>
                      <a:pt x="3658445" y="554398"/>
                    </a:cubicBezTo>
                    <a:lnTo>
                      <a:pt x="92402" y="554398"/>
                    </a:lnTo>
                    <a:cubicBezTo>
                      <a:pt x="41370" y="554398"/>
                      <a:pt x="0" y="513028"/>
                      <a:pt x="0" y="461996"/>
                    </a:cubicBezTo>
                    <a:lnTo>
                      <a:pt x="0" y="92402"/>
                    </a:lnTo>
                    <a:close/>
                  </a:path>
                </a:pathLst>
              </a:custGeom>
              <a:ln>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8983" tIns="148983" rIns="148983" bIns="148983"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0"/>
                    <a:effectLst>
                      <a:outerShdw blurRad="38100" dist="19050" dir="2700000" algn="tl" rotWithShape="0">
                        <a:schemeClr val="dk1">
                          <a:alpha val="40000"/>
                        </a:schemeClr>
                      </a:outerShdw>
                    </a:effectLst>
                  </a:rPr>
                  <a:t>Post-Secondary</a:t>
                </a:r>
              </a:p>
            </p:txBody>
          </p:sp>
          <p:sp>
            <p:nvSpPr>
              <p:cNvPr id="20" name="Freeform: Shape 19">
                <a:extLst>
                  <a:ext uri="{FF2B5EF4-FFF2-40B4-BE49-F238E27FC236}">
                    <a16:creationId xmlns:a16="http://schemas.microsoft.com/office/drawing/2014/main" id="{787234DA-F9DB-448C-B50C-D6EFDB780EAE}"/>
                  </a:ext>
                </a:extLst>
              </p:cNvPr>
              <p:cNvSpPr/>
              <p:nvPr/>
            </p:nvSpPr>
            <p:spPr>
              <a:xfrm>
                <a:off x="2704781" y="5187207"/>
                <a:ext cx="3392016" cy="554398"/>
              </a:xfrm>
              <a:custGeom>
                <a:avLst/>
                <a:gdLst>
                  <a:gd name="connsiteX0" fmla="*/ 0 w 3920741"/>
                  <a:gd name="connsiteY0" fmla="*/ 92402 h 554398"/>
                  <a:gd name="connsiteX1" fmla="*/ 92402 w 3920741"/>
                  <a:gd name="connsiteY1" fmla="*/ 0 h 554398"/>
                  <a:gd name="connsiteX2" fmla="*/ 3828339 w 3920741"/>
                  <a:gd name="connsiteY2" fmla="*/ 0 h 554398"/>
                  <a:gd name="connsiteX3" fmla="*/ 3920741 w 3920741"/>
                  <a:gd name="connsiteY3" fmla="*/ 92402 h 554398"/>
                  <a:gd name="connsiteX4" fmla="*/ 3920741 w 3920741"/>
                  <a:gd name="connsiteY4" fmla="*/ 461996 h 554398"/>
                  <a:gd name="connsiteX5" fmla="*/ 3828339 w 3920741"/>
                  <a:gd name="connsiteY5" fmla="*/ 554398 h 554398"/>
                  <a:gd name="connsiteX6" fmla="*/ 92402 w 3920741"/>
                  <a:gd name="connsiteY6" fmla="*/ 554398 h 554398"/>
                  <a:gd name="connsiteX7" fmla="*/ 0 w 3920741"/>
                  <a:gd name="connsiteY7" fmla="*/ 461996 h 554398"/>
                  <a:gd name="connsiteX8" fmla="*/ 0 w 3920741"/>
                  <a:gd name="connsiteY8" fmla="*/ 92402 h 55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0741" h="554398">
                    <a:moveTo>
                      <a:pt x="0" y="92402"/>
                    </a:moveTo>
                    <a:cubicBezTo>
                      <a:pt x="0" y="41370"/>
                      <a:pt x="41370" y="0"/>
                      <a:pt x="92402" y="0"/>
                    </a:cubicBezTo>
                    <a:lnTo>
                      <a:pt x="3828339" y="0"/>
                    </a:lnTo>
                    <a:cubicBezTo>
                      <a:pt x="3879371" y="0"/>
                      <a:pt x="3920741" y="41370"/>
                      <a:pt x="3920741" y="92402"/>
                    </a:cubicBezTo>
                    <a:lnTo>
                      <a:pt x="3920741" y="461996"/>
                    </a:lnTo>
                    <a:cubicBezTo>
                      <a:pt x="3920741" y="513028"/>
                      <a:pt x="3879371" y="554398"/>
                      <a:pt x="3828339" y="554398"/>
                    </a:cubicBezTo>
                    <a:lnTo>
                      <a:pt x="92402" y="554398"/>
                    </a:lnTo>
                    <a:cubicBezTo>
                      <a:pt x="41370" y="554398"/>
                      <a:pt x="0" y="513028"/>
                      <a:pt x="0" y="461996"/>
                    </a:cubicBezTo>
                    <a:lnTo>
                      <a:pt x="0" y="92402"/>
                    </a:lnTo>
                    <a:close/>
                  </a:path>
                </a:pathLst>
              </a:custGeom>
              <a:ln>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8983" tIns="148983" rIns="148983" bIns="148983"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0"/>
                    <a:effectLst>
                      <a:outerShdw blurRad="38100" dist="19050" dir="2700000" algn="tl" rotWithShape="0">
                        <a:schemeClr val="dk1">
                          <a:alpha val="40000"/>
                        </a:schemeClr>
                      </a:outerShdw>
                    </a:effectLst>
                  </a:rPr>
                  <a:t>Government</a:t>
                </a:r>
              </a:p>
            </p:txBody>
          </p:sp>
          <p:sp>
            <p:nvSpPr>
              <p:cNvPr id="22" name="Freeform: Shape 21">
                <a:extLst>
                  <a:ext uri="{FF2B5EF4-FFF2-40B4-BE49-F238E27FC236}">
                    <a16:creationId xmlns:a16="http://schemas.microsoft.com/office/drawing/2014/main" id="{FA10B9DE-88AC-4E4E-B91C-3678D97BC793}"/>
                  </a:ext>
                </a:extLst>
              </p:cNvPr>
              <p:cNvSpPr/>
              <p:nvPr/>
            </p:nvSpPr>
            <p:spPr>
              <a:xfrm>
                <a:off x="1220837" y="4236609"/>
                <a:ext cx="2036355" cy="554398"/>
              </a:xfrm>
              <a:custGeom>
                <a:avLst/>
                <a:gdLst>
                  <a:gd name="connsiteX0" fmla="*/ 0 w 2036355"/>
                  <a:gd name="connsiteY0" fmla="*/ 92402 h 554398"/>
                  <a:gd name="connsiteX1" fmla="*/ 92402 w 2036355"/>
                  <a:gd name="connsiteY1" fmla="*/ 0 h 554398"/>
                  <a:gd name="connsiteX2" fmla="*/ 1943953 w 2036355"/>
                  <a:gd name="connsiteY2" fmla="*/ 0 h 554398"/>
                  <a:gd name="connsiteX3" fmla="*/ 2036355 w 2036355"/>
                  <a:gd name="connsiteY3" fmla="*/ 92402 h 554398"/>
                  <a:gd name="connsiteX4" fmla="*/ 2036355 w 2036355"/>
                  <a:gd name="connsiteY4" fmla="*/ 461996 h 554398"/>
                  <a:gd name="connsiteX5" fmla="*/ 1943953 w 2036355"/>
                  <a:gd name="connsiteY5" fmla="*/ 554398 h 554398"/>
                  <a:gd name="connsiteX6" fmla="*/ 92402 w 2036355"/>
                  <a:gd name="connsiteY6" fmla="*/ 554398 h 554398"/>
                  <a:gd name="connsiteX7" fmla="*/ 0 w 2036355"/>
                  <a:gd name="connsiteY7" fmla="*/ 461996 h 554398"/>
                  <a:gd name="connsiteX8" fmla="*/ 0 w 2036355"/>
                  <a:gd name="connsiteY8" fmla="*/ 92402 h 55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6355" h="554398">
                    <a:moveTo>
                      <a:pt x="0" y="92402"/>
                    </a:moveTo>
                    <a:cubicBezTo>
                      <a:pt x="0" y="41370"/>
                      <a:pt x="41370" y="0"/>
                      <a:pt x="92402" y="0"/>
                    </a:cubicBezTo>
                    <a:lnTo>
                      <a:pt x="1943953" y="0"/>
                    </a:lnTo>
                    <a:cubicBezTo>
                      <a:pt x="1994985" y="0"/>
                      <a:pt x="2036355" y="41370"/>
                      <a:pt x="2036355" y="92402"/>
                    </a:cubicBezTo>
                    <a:lnTo>
                      <a:pt x="2036355" y="461996"/>
                    </a:lnTo>
                    <a:cubicBezTo>
                      <a:pt x="2036355" y="513028"/>
                      <a:pt x="1994985" y="554398"/>
                      <a:pt x="1943953" y="554398"/>
                    </a:cubicBezTo>
                    <a:lnTo>
                      <a:pt x="92402" y="554398"/>
                    </a:lnTo>
                    <a:cubicBezTo>
                      <a:pt x="41370" y="554398"/>
                      <a:pt x="0" y="513028"/>
                      <a:pt x="0" y="461996"/>
                    </a:cubicBezTo>
                    <a:lnTo>
                      <a:pt x="0" y="92402"/>
                    </a:lnTo>
                    <a:close/>
                  </a:path>
                </a:pathLst>
              </a:custGeom>
              <a:ln>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8983" tIns="148983" rIns="148983" bIns="148983"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0"/>
                    <a:effectLst>
                      <a:outerShdw blurRad="38100" dist="19050" dir="2700000" algn="tl" rotWithShape="0">
                        <a:schemeClr val="dk1">
                          <a:alpha val="40000"/>
                        </a:schemeClr>
                      </a:outerShdw>
                    </a:effectLst>
                  </a:rPr>
                  <a:t>PK-12</a:t>
                </a:r>
              </a:p>
            </p:txBody>
          </p:sp>
          <p:sp>
            <p:nvSpPr>
              <p:cNvPr id="24" name="Freeform: Shape 23">
                <a:extLst>
                  <a:ext uri="{FF2B5EF4-FFF2-40B4-BE49-F238E27FC236}">
                    <a16:creationId xmlns:a16="http://schemas.microsoft.com/office/drawing/2014/main" id="{20F0E431-0303-4418-8E2F-7C3B8612A582}"/>
                  </a:ext>
                </a:extLst>
              </p:cNvPr>
              <p:cNvSpPr/>
              <p:nvPr/>
            </p:nvSpPr>
            <p:spPr>
              <a:xfrm>
                <a:off x="730334" y="2214896"/>
                <a:ext cx="3092967" cy="469338"/>
              </a:xfrm>
              <a:custGeom>
                <a:avLst/>
                <a:gdLst>
                  <a:gd name="connsiteX0" fmla="*/ 0 w 3092967"/>
                  <a:gd name="connsiteY0" fmla="*/ 78225 h 469338"/>
                  <a:gd name="connsiteX1" fmla="*/ 78225 w 3092967"/>
                  <a:gd name="connsiteY1" fmla="*/ 0 h 469338"/>
                  <a:gd name="connsiteX2" fmla="*/ 3014742 w 3092967"/>
                  <a:gd name="connsiteY2" fmla="*/ 0 h 469338"/>
                  <a:gd name="connsiteX3" fmla="*/ 3092967 w 3092967"/>
                  <a:gd name="connsiteY3" fmla="*/ 78225 h 469338"/>
                  <a:gd name="connsiteX4" fmla="*/ 3092967 w 3092967"/>
                  <a:gd name="connsiteY4" fmla="*/ 391113 h 469338"/>
                  <a:gd name="connsiteX5" fmla="*/ 3014742 w 3092967"/>
                  <a:gd name="connsiteY5" fmla="*/ 469338 h 469338"/>
                  <a:gd name="connsiteX6" fmla="*/ 78225 w 3092967"/>
                  <a:gd name="connsiteY6" fmla="*/ 469338 h 469338"/>
                  <a:gd name="connsiteX7" fmla="*/ 0 w 3092967"/>
                  <a:gd name="connsiteY7" fmla="*/ 391113 h 469338"/>
                  <a:gd name="connsiteX8" fmla="*/ 0 w 3092967"/>
                  <a:gd name="connsiteY8" fmla="*/ 78225 h 46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2967" h="469338">
                    <a:moveTo>
                      <a:pt x="0" y="78225"/>
                    </a:moveTo>
                    <a:cubicBezTo>
                      <a:pt x="0" y="35023"/>
                      <a:pt x="35023" y="0"/>
                      <a:pt x="78225" y="0"/>
                    </a:cubicBezTo>
                    <a:lnTo>
                      <a:pt x="3014742" y="0"/>
                    </a:lnTo>
                    <a:cubicBezTo>
                      <a:pt x="3057944" y="0"/>
                      <a:pt x="3092967" y="35023"/>
                      <a:pt x="3092967" y="78225"/>
                    </a:cubicBezTo>
                    <a:lnTo>
                      <a:pt x="3092967" y="391113"/>
                    </a:lnTo>
                    <a:cubicBezTo>
                      <a:pt x="3092967" y="434315"/>
                      <a:pt x="3057944" y="469338"/>
                      <a:pt x="3014742" y="469338"/>
                    </a:cubicBezTo>
                    <a:lnTo>
                      <a:pt x="78225" y="469338"/>
                    </a:lnTo>
                    <a:cubicBezTo>
                      <a:pt x="35023" y="469338"/>
                      <a:pt x="0" y="434315"/>
                      <a:pt x="0" y="391113"/>
                    </a:cubicBezTo>
                    <a:lnTo>
                      <a:pt x="0" y="78225"/>
                    </a:lnTo>
                    <a:close/>
                  </a:path>
                </a:pathLst>
              </a:custGeom>
              <a:ln>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4831" tIns="144831" rIns="144831" bIns="144831"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0"/>
                    <a:effectLst>
                      <a:outerShdw blurRad="38100" dist="19050" dir="2700000" algn="tl" rotWithShape="0">
                        <a:schemeClr val="dk1">
                          <a:alpha val="40000"/>
                        </a:schemeClr>
                      </a:outerShdw>
                    </a:effectLst>
                  </a:rPr>
                  <a:t>Employers</a:t>
                </a:r>
              </a:p>
            </p:txBody>
          </p:sp>
        </p:grpSp>
        <p:grpSp>
          <p:nvGrpSpPr>
            <p:cNvPr id="12" name="Group 11">
              <a:extLst>
                <a:ext uri="{FF2B5EF4-FFF2-40B4-BE49-F238E27FC236}">
                  <a16:creationId xmlns:a16="http://schemas.microsoft.com/office/drawing/2014/main" id="{FA4B6C8C-5010-49F0-AB03-60A03D527014}"/>
                </a:ext>
              </a:extLst>
            </p:cNvPr>
            <p:cNvGrpSpPr/>
            <p:nvPr/>
          </p:nvGrpSpPr>
          <p:grpSpPr>
            <a:xfrm>
              <a:off x="247890" y="2952978"/>
              <a:ext cx="8545589" cy="883920"/>
              <a:chOff x="167640" y="3231442"/>
              <a:chExt cx="8222850" cy="471314"/>
            </a:xfrm>
            <a:solidFill>
              <a:schemeClr val="accent1">
                <a:lumMod val="50000"/>
              </a:schemeClr>
            </a:solidFill>
          </p:grpSpPr>
          <p:sp>
            <p:nvSpPr>
              <p:cNvPr id="4" name="Freeform: Shape 3">
                <a:extLst>
                  <a:ext uri="{FF2B5EF4-FFF2-40B4-BE49-F238E27FC236}">
                    <a16:creationId xmlns:a16="http://schemas.microsoft.com/office/drawing/2014/main" id="{5B2FD2BF-B570-47C5-973E-E3667C6AB9D2}"/>
                  </a:ext>
                </a:extLst>
              </p:cNvPr>
              <p:cNvSpPr/>
              <p:nvPr/>
            </p:nvSpPr>
            <p:spPr>
              <a:xfrm>
                <a:off x="167640" y="3231442"/>
                <a:ext cx="2010147" cy="471314"/>
              </a:xfrm>
              <a:custGeom>
                <a:avLst/>
                <a:gdLst>
                  <a:gd name="connsiteX0" fmla="*/ 0 w 1972868"/>
                  <a:gd name="connsiteY0" fmla="*/ 0 h 471314"/>
                  <a:gd name="connsiteX1" fmla="*/ 1737211 w 1972868"/>
                  <a:gd name="connsiteY1" fmla="*/ 0 h 471314"/>
                  <a:gd name="connsiteX2" fmla="*/ 1972868 w 1972868"/>
                  <a:gd name="connsiteY2" fmla="*/ 235657 h 471314"/>
                  <a:gd name="connsiteX3" fmla="*/ 1737211 w 1972868"/>
                  <a:gd name="connsiteY3" fmla="*/ 471314 h 471314"/>
                  <a:gd name="connsiteX4" fmla="*/ 0 w 1972868"/>
                  <a:gd name="connsiteY4" fmla="*/ 471314 h 471314"/>
                  <a:gd name="connsiteX5" fmla="*/ 235657 w 1972868"/>
                  <a:gd name="connsiteY5" fmla="*/ 235657 h 471314"/>
                  <a:gd name="connsiteX6" fmla="*/ 0 w 1972868"/>
                  <a:gd name="connsiteY6" fmla="*/ 0 h 47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868" h="471314">
                    <a:moveTo>
                      <a:pt x="0" y="0"/>
                    </a:moveTo>
                    <a:lnTo>
                      <a:pt x="1737211" y="0"/>
                    </a:lnTo>
                    <a:lnTo>
                      <a:pt x="1972868" y="235657"/>
                    </a:lnTo>
                    <a:lnTo>
                      <a:pt x="1737211" y="471314"/>
                    </a:lnTo>
                    <a:lnTo>
                      <a:pt x="0" y="471314"/>
                    </a:lnTo>
                    <a:lnTo>
                      <a:pt x="235657" y="235657"/>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31669" tIns="32004" rIns="267661"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Research</a:t>
                </a:r>
              </a:p>
            </p:txBody>
          </p:sp>
          <p:sp>
            <p:nvSpPr>
              <p:cNvPr id="7" name="Freeform: Shape 6">
                <a:extLst>
                  <a:ext uri="{FF2B5EF4-FFF2-40B4-BE49-F238E27FC236}">
                    <a16:creationId xmlns:a16="http://schemas.microsoft.com/office/drawing/2014/main" id="{2E831231-D7EF-4251-8CD1-10E5BA451A29}"/>
                  </a:ext>
                </a:extLst>
              </p:cNvPr>
              <p:cNvSpPr/>
              <p:nvPr/>
            </p:nvSpPr>
            <p:spPr>
              <a:xfrm>
                <a:off x="1959506" y="3246514"/>
                <a:ext cx="1630742" cy="442041"/>
              </a:xfrm>
              <a:custGeom>
                <a:avLst/>
                <a:gdLst>
                  <a:gd name="connsiteX0" fmla="*/ 0 w 1630742"/>
                  <a:gd name="connsiteY0" fmla="*/ 0 h 442041"/>
                  <a:gd name="connsiteX1" fmla="*/ 1409722 w 1630742"/>
                  <a:gd name="connsiteY1" fmla="*/ 0 h 442041"/>
                  <a:gd name="connsiteX2" fmla="*/ 1630742 w 1630742"/>
                  <a:gd name="connsiteY2" fmla="*/ 221021 h 442041"/>
                  <a:gd name="connsiteX3" fmla="*/ 1409722 w 1630742"/>
                  <a:gd name="connsiteY3" fmla="*/ 442041 h 442041"/>
                  <a:gd name="connsiteX4" fmla="*/ 0 w 1630742"/>
                  <a:gd name="connsiteY4" fmla="*/ 442041 h 442041"/>
                  <a:gd name="connsiteX5" fmla="*/ 221021 w 1630742"/>
                  <a:gd name="connsiteY5" fmla="*/ 221021 h 442041"/>
                  <a:gd name="connsiteX6" fmla="*/ 0 w 1630742"/>
                  <a:gd name="connsiteY6" fmla="*/ 0 h 44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0742" h="442041">
                    <a:moveTo>
                      <a:pt x="0" y="0"/>
                    </a:moveTo>
                    <a:lnTo>
                      <a:pt x="1409722" y="0"/>
                    </a:lnTo>
                    <a:lnTo>
                      <a:pt x="1630742" y="221021"/>
                    </a:lnTo>
                    <a:lnTo>
                      <a:pt x="1409722" y="442041"/>
                    </a:lnTo>
                    <a:lnTo>
                      <a:pt x="0" y="442041"/>
                    </a:lnTo>
                    <a:lnTo>
                      <a:pt x="221021" y="22102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17033" tIns="32004" rIns="25302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Inform</a:t>
                </a:r>
              </a:p>
            </p:txBody>
          </p:sp>
          <p:sp>
            <p:nvSpPr>
              <p:cNvPr id="9" name="Freeform: Shape 8">
                <a:extLst>
                  <a:ext uri="{FF2B5EF4-FFF2-40B4-BE49-F238E27FC236}">
                    <a16:creationId xmlns:a16="http://schemas.microsoft.com/office/drawing/2014/main" id="{553F79A7-E9F9-4EC5-B2E1-86E5E66BC909}"/>
                  </a:ext>
                </a:extLst>
              </p:cNvPr>
              <p:cNvSpPr/>
              <p:nvPr/>
            </p:nvSpPr>
            <p:spPr>
              <a:xfrm>
                <a:off x="3387931" y="3255170"/>
                <a:ext cx="1989850" cy="430467"/>
              </a:xfrm>
              <a:custGeom>
                <a:avLst/>
                <a:gdLst>
                  <a:gd name="connsiteX0" fmla="*/ 0 w 1989850"/>
                  <a:gd name="connsiteY0" fmla="*/ 0 h 430467"/>
                  <a:gd name="connsiteX1" fmla="*/ 1774617 w 1989850"/>
                  <a:gd name="connsiteY1" fmla="*/ 0 h 430467"/>
                  <a:gd name="connsiteX2" fmla="*/ 1989850 w 1989850"/>
                  <a:gd name="connsiteY2" fmla="*/ 215234 h 430467"/>
                  <a:gd name="connsiteX3" fmla="*/ 1774617 w 1989850"/>
                  <a:gd name="connsiteY3" fmla="*/ 430467 h 430467"/>
                  <a:gd name="connsiteX4" fmla="*/ 0 w 1989850"/>
                  <a:gd name="connsiteY4" fmla="*/ 430467 h 430467"/>
                  <a:gd name="connsiteX5" fmla="*/ 215234 w 1989850"/>
                  <a:gd name="connsiteY5" fmla="*/ 215234 h 430467"/>
                  <a:gd name="connsiteX6" fmla="*/ 0 w 1989850"/>
                  <a:gd name="connsiteY6" fmla="*/ 0 h 43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850" h="430467">
                    <a:moveTo>
                      <a:pt x="0" y="0"/>
                    </a:moveTo>
                    <a:lnTo>
                      <a:pt x="1774617" y="0"/>
                    </a:lnTo>
                    <a:lnTo>
                      <a:pt x="1989850" y="215234"/>
                    </a:lnTo>
                    <a:lnTo>
                      <a:pt x="1774617" y="430467"/>
                    </a:lnTo>
                    <a:lnTo>
                      <a:pt x="0" y="430467"/>
                    </a:lnTo>
                    <a:lnTo>
                      <a:pt x="215234" y="215234"/>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11246" tIns="32004" rIns="247237"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Connect</a:t>
                </a:r>
              </a:p>
            </p:txBody>
          </p:sp>
          <p:sp>
            <p:nvSpPr>
              <p:cNvPr id="10" name="Freeform: Shape 9">
                <a:extLst>
                  <a:ext uri="{FF2B5EF4-FFF2-40B4-BE49-F238E27FC236}">
                    <a16:creationId xmlns:a16="http://schemas.microsoft.com/office/drawing/2014/main" id="{AAF0BBE4-D8EA-4B27-ABB0-F5E83CADCE9E}"/>
                  </a:ext>
                </a:extLst>
              </p:cNvPr>
              <p:cNvSpPr/>
              <p:nvPr/>
            </p:nvSpPr>
            <p:spPr>
              <a:xfrm>
                <a:off x="5111370" y="3271838"/>
                <a:ext cx="1734410" cy="415143"/>
              </a:xfrm>
              <a:custGeom>
                <a:avLst/>
                <a:gdLst>
                  <a:gd name="connsiteX0" fmla="*/ 0 w 1734410"/>
                  <a:gd name="connsiteY0" fmla="*/ 0 h 415143"/>
                  <a:gd name="connsiteX1" fmla="*/ 1526839 w 1734410"/>
                  <a:gd name="connsiteY1" fmla="*/ 0 h 415143"/>
                  <a:gd name="connsiteX2" fmla="*/ 1734410 w 1734410"/>
                  <a:gd name="connsiteY2" fmla="*/ 207572 h 415143"/>
                  <a:gd name="connsiteX3" fmla="*/ 1526839 w 1734410"/>
                  <a:gd name="connsiteY3" fmla="*/ 415143 h 415143"/>
                  <a:gd name="connsiteX4" fmla="*/ 0 w 1734410"/>
                  <a:gd name="connsiteY4" fmla="*/ 415143 h 415143"/>
                  <a:gd name="connsiteX5" fmla="*/ 207572 w 1734410"/>
                  <a:gd name="connsiteY5" fmla="*/ 207572 h 415143"/>
                  <a:gd name="connsiteX6" fmla="*/ 0 w 1734410"/>
                  <a:gd name="connsiteY6" fmla="*/ 0 h 4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410" h="415143">
                    <a:moveTo>
                      <a:pt x="0" y="0"/>
                    </a:moveTo>
                    <a:lnTo>
                      <a:pt x="1526839" y="0"/>
                    </a:lnTo>
                    <a:lnTo>
                      <a:pt x="1734410" y="207572"/>
                    </a:lnTo>
                    <a:lnTo>
                      <a:pt x="1526839" y="415143"/>
                    </a:lnTo>
                    <a:lnTo>
                      <a:pt x="0" y="415143"/>
                    </a:lnTo>
                    <a:lnTo>
                      <a:pt x="207572" y="207572"/>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3584" tIns="32004" rIns="239575"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Support</a:t>
                </a:r>
              </a:p>
            </p:txBody>
          </p:sp>
          <p:sp>
            <p:nvSpPr>
              <p:cNvPr id="11" name="Freeform: Shape 10">
                <a:extLst>
                  <a:ext uri="{FF2B5EF4-FFF2-40B4-BE49-F238E27FC236}">
                    <a16:creationId xmlns:a16="http://schemas.microsoft.com/office/drawing/2014/main" id="{08B1BA32-4B98-4903-AA97-6205A62EF1AC}"/>
                  </a:ext>
                </a:extLst>
              </p:cNvPr>
              <p:cNvSpPr/>
              <p:nvPr/>
            </p:nvSpPr>
            <p:spPr>
              <a:xfrm>
                <a:off x="6672528" y="3280410"/>
                <a:ext cx="1717962" cy="390524"/>
              </a:xfrm>
              <a:custGeom>
                <a:avLst/>
                <a:gdLst>
                  <a:gd name="connsiteX0" fmla="*/ 0 w 1717962"/>
                  <a:gd name="connsiteY0" fmla="*/ 0 h 390524"/>
                  <a:gd name="connsiteX1" fmla="*/ 1522700 w 1717962"/>
                  <a:gd name="connsiteY1" fmla="*/ 0 h 390524"/>
                  <a:gd name="connsiteX2" fmla="*/ 1717962 w 1717962"/>
                  <a:gd name="connsiteY2" fmla="*/ 195262 h 390524"/>
                  <a:gd name="connsiteX3" fmla="*/ 1522700 w 1717962"/>
                  <a:gd name="connsiteY3" fmla="*/ 390524 h 390524"/>
                  <a:gd name="connsiteX4" fmla="*/ 0 w 1717962"/>
                  <a:gd name="connsiteY4" fmla="*/ 390524 h 390524"/>
                  <a:gd name="connsiteX5" fmla="*/ 195262 w 1717962"/>
                  <a:gd name="connsiteY5" fmla="*/ 195262 h 390524"/>
                  <a:gd name="connsiteX6" fmla="*/ 0 w 1717962"/>
                  <a:gd name="connsiteY6" fmla="*/ 0 h 3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2" h="390524">
                    <a:moveTo>
                      <a:pt x="0" y="0"/>
                    </a:moveTo>
                    <a:lnTo>
                      <a:pt x="1522700" y="0"/>
                    </a:lnTo>
                    <a:lnTo>
                      <a:pt x="1717962" y="195262"/>
                    </a:lnTo>
                    <a:lnTo>
                      <a:pt x="1522700" y="390524"/>
                    </a:lnTo>
                    <a:lnTo>
                      <a:pt x="0" y="390524"/>
                    </a:lnTo>
                    <a:lnTo>
                      <a:pt x="195262" y="195262"/>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91274" tIns="32004" rIns="227266"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Create</a:t>
                </a:r>
              </a:p>
            </p:txBody>
          </p:sp>
        </p:grpSp>
      </p:grpSp>
    </p:spTree>
    <p:extLst>
      <p:ext uri="{BB962C8B-B14F-4D97-AF65-F5344CB8AC3E}">
        <p14:creationId xmlns:p14="http://schemas.microsoft.com/office/powerpoint/2010/main" val="283741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717"/>
            <a:ext cx="8229600" cy="1112837"/>
          </a:xfrm>
        </p:spPr>
        <p:txBody>
          <a:bodyPr/>
          <a:lstStyle/>
          <a:p>
            <a:r>
              <a:rPr lang="en-US" b="1" dirty="0"/>
              <a:t>What Is EDAWN ?</a:t>
            </a:r>
          </a:p>
        </p:txBody>
      </p:sp>
      <p:sp>
        <p:nvSpPr>
          <p:cNvPr id="3" name="Content Placeholder 2"/>
          <p:cNvSpPr>
            <a:spLocks noGrp="1"/>
          </p:cNvSpPr>
          <p:nvPr>
            <p:ph idx="1"/>
          </p:nvPr>
        </p:nvSpPr>
        <p:spPr>
          <a:xfrm>
            <a:off x="304800" y="1265722"/>
            <a:ext cx="8625840" cy="4571198"/>
          </a:xfrm>
        </p:spPr>
        <p:txBody>
          <a:bodyPr/>
          <a:lstStyle/>
          <a:p>
            <a:pPr marL="342900" indent="-342900">
              <a:lnSpc>
                <a:spcPts val="3000"/>
              </a:lnSpc>
              <a:spcBef>
                <a:spcPts val="0"/>
              </a:spcBef>
              <a:spcAft>
                <a:spcPts val="2400"/>
              </a:spcAft>
              <a:buSzPct val="150000"/>
              <a:buFont typeface="Arial" pitchFamily="34" charset="0"/>
              <a:buChar char="•"/>
            </a:pPr>
            <a:r>
              <a:rPr lang="en-US" sz="2800" u="sng" dirty="0">
                <a:solidFill>
                  <a:srgbClr val="A50021"/>
                </a:solidFill>
              </a:rPr>
              <a:t>Non-Profit</a:t>
            </a:r>
            <a:r>
              <a:rPr lang="en-US" sz="2800" dirty="0">
                <a:solidFill>
                  <a:srgbClr val="A50021"/>
                </a:solidFill>
              </a:rPr>
              <a:t> </a:t>
            </a:r>
            <a:r>
              <a:rPr lang="en-US" sz="2800" dirty="0"/>
              <a:t>That Leads Economic Development Efforts Of The Region</a:t>
            </a:r>
          </a:p>
          <a:p>
            <a:pPr marL="342900" indent="-342900">
              <a:lnSpc>
                <a:spcPts val="3000"/>
              </a:lnSpc>
              <a:spcBef>
                <a:spcPts val="0"/>
              </a:spcBef>
              <a:spcAft>
                <a:spcPts val="2400"/>
              </a:spcAft>
              <a:buSzPct val="150000"/>
              <a:buFont typeface="Arial" pitchFamily="34" charset="0"/>
              <a:buChar char="•"/>
            </a:pPr>
            <a:r>
              <a:rPr lang="en-US" sz="2800" dirty="0"/>
              <a:t>Mission To Attract / Retain &amp; Grow </a:t>
            </a:r>
            <a:r>
              <a:rPr lang="en-US" sz="2800" dirty="0">
                <a:solidFill>
                  <a:srgbClr val="A50021"/>
                </a:solidFill>
              </a:rPr>
              <a:t>Quality Jobs</a:t>
            </a:r>
          </a:p>
          <a:p>
            <a:pPr marL="342900" indent="-342900">
              <a:lnSpc>
                <a:spcPts val="3000"/>
              </a:lnSpc>
              <a:spcBef>
                <a:spcPts val="0"/>
              </a:spcBef>
              <a:spcAft>
                <a:spcPts val="2400"/>
              </a:spcAft>
              <a:buSzPct val="150000"/>
              <a:buFont typeface="Arial" pitchFamily="34" charset="0"/>
              <a:buChar char="•"/>
            </a:pPr>
            <a:r>
              <a:rPr lang="en-US" sz="2800" dirty="0">
                <a:solidFill>
                  <a:srgbClr val="0070C0"/>
                </a:solidFill>
              </a:rPr>
              <a:t>One Of Seven </a:t>
            </a:r>
            <a:r>
              <a:rPr lang="en-US" sz="2800" dirty="0"/>
              <a:t>- State Development Authorities</a:t>
            </a:r>
          </a:p>
          <a:p>
            <a:pPr marL="342900" indent="-342900">
              <a:lnSpc>
                <a:spcPts val="3000"/>
              </a:lnSpc>
              <a:spcBef>
                <a:spcPts val="0"/>
              </a:spcBef>
              <a:spcAft>
                <a:spcPts val="2400"/>
              </a:spcAft>
              <a:buSzPct val="150000"/>
              <a:buFont typeface="Arial" pitchFamily="34" charset="0"/>
              <a:buChar char="•"/>
            </a:pPr>
            <a:r>
              <a:rPr lang="en-US" sz="2800" dirty="0"/>
              <a:t>A </a:t>
            </a:r>
            <a:r>
              <a:rPr lang="en-US" sz="2800" u="sng" dirty="0">
                <a:solidFill>
                  <a:srgbClr val="0070C0"/>
                </a:solidFill>
              </a:rPr>
              <a:t>Community Board </a:t>
            </a:r>
            <a:r>
              <a:rPr lang="en-US" sz="2800" dirty="0"/>
              <a:t>With Members From:  Government, Business</a:t>
            </a:r>
            <a:r>
              <a:rPr lang="en-US" dirty="0"/>
              <a:t>, </a:t>
            </a:r>
            <a:r>
              <a:rPr lang="en-US" sz="2800" dirty="0"/>
              <a:t>Education &amp; Partners</a:t>
            </a:r>
            <a:endParaRPr lang="en-US" dirty="0"/>
          </a:p>
          <a:p>
            <a:pPr marL="342900" indent="-342900">
              <a:lnSpc>
                <a:spcPts val="3000"/>
              </a:lnSpc>
              <a:spcBef>
                <a:spcPts val="0"/>
              </a:spcBef>
              <a:spcAft>
                <a:spcPts val="2400"/>
              </a:spcAft>
              <a:buSzPct val="150000"/>
              <a:buFont typeface="Arial" pitchFamily="34" charset="0"/>
              <a:buChar char="•"/>
            </a:pPr>
            <a:r>
              <a:rPr lang="en-US" sz="2800" dirty="0">
                <a:solidFill>
                  <a:srgbClr val="A50021"/>
                </a:solidFill>
              </a:rPr>
              <a:t>Area Of Responsibility </a:t>
            </a:r>
            <a:r>
              <a:rPr lang="en-US" sz="2800" dirty="0"/>
              <a:t>- Metro Area to Fernley</a:t>
            </a:r>
            <a:endParaRPr lang="en-US" sz="2800" b="0" dirty="0"/>
          </a:p>
          <a:p>
            <a:pPr marL="342900" indent="-342900">
              <a:lnSpc>
                <a:spcPts val="3000"/>
              </a:lnSpc>
              <a:spcBef>
                <a:spcPct val="20000"/>
              </a:spcBef>
              <a:spcAft>
                <a:spcPts val="2400"/>
              </a:spcAft>
              <a:buSzPct val="150000"/>
              <a:buFont typeface="Arial" pitchFamily="34" charset="0"/>
              <a:buChar char="•"/>
            </a:pPr>
            <a:endParaRPr lang="en-US" sz="2800" dirty="0"/>
          </a:p>
          <a:p>
            <a:pPr lvl="1"/>
            <a:endParaRPr lang="en-US" dirty="0"/>
          </a:p>
        </p:txBody>
      </p:sp>
      <p:sp>
        <p:nvSpPr>
          <p:cNvPr id="4" name="TextBox 3">
            <a:extLst>
              <a:ext uri="{FF2B5EF4-FFF2-40B4-BE49-F238E27FC236}">
                <a16:creationId xmlns:a16="http://schemas.microsoft.com/office/drawing/2014/main" id="{381F3E3F-5E19-4763-85E8-BCBF112E24E5}"/>
              </a:ext>
            </a:extLst>
          </p:cNvPr>
          <p:cNvSpPr txBox="1"/>
          <p:nvPr/>
        </p:nvSpPr>
        <p:spPr>
          <a:xfrm>
            <a:off x="304800" y="655320"/>
            <a:ext cx="8046720" cy="461665"/>
          </a:xfrm>
          <a:prstGeom prst="rect">
            <a:avLst/>
          </a:prstGeom>
          <a:noFill/>
        </p:spPr>
        <p:txBody>
          <a:bodyPr wrap="square" rtlCol="0">
            <a:spAutoFit/>
          </a:bodyPr>
          <a:lstStyle/>
          <a:p>
            <a:r>
              <a:rPr lang="en-US" b="1" dirty="0">
                <a:solidFill>
                  <a:srgbClr val="FFFF00"/>
                </a:solidFill>
              </a:rPr>
              <a:t>Economic Development Authority Of Western Nevada</a:t>
            </a:r>
          </a:p>
        </p:txBody>
      </p:sp>
    </p:spTree>
    <p:extLst>
      <p:ext uri="{BB962C8B-B14F-4D97-AF65-F5344CB8AC3E}">
        <p14:creationId xmlns:p14="http://schemas.microsoft.com/office/powerpoint/2010/main" val="4266102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4" y="140503"/>
            <a:ext cx="9143999" cy="857250"/>
          </a:xfrm>
        </p:spPr>
        <p:txBody>
          <a:bodyPr/>
          <a:lstStyle/>
          <a:p>
            <a:pPr algn="ctr"/>
            <a:r>
              <a:rPr lang="en-US" dirty="0"/>
              <a:t>Retention-Expansion-Workforce </a:t>
            </a:r>
          </a:p>
        </p:txBody>
      </p:sp>
      <p:sp>
        <p:nvSpPr>
          <p:cNvPr id="3" name="Content Placeholder 2"/>
          <p:cNvSpPr>
            <a:spLocks noGrp="1"/>
          </p:cNvSpPr>
          <p:nvPr>
            <p:ph idx="1"/>
          </p:nvPr>
        </p:nvSpPr>
        <p:spPr>
          <a:xfrm>
            <a:off x="165364" y="1250139"/>
            <a:ext cx="8460476" cy="1695413"/>
          </a:xfrm>
        </p:spPr>
        <p:txBody>
          <a:bodyPr>
            <a:noAutofit/>
          </a:bodyPr>
          <a:lstStyle/>
          <a:p>
            <a:pPr>
              <a:lnSpc>
                <a:spcPts val="3200"/>
              </a:lnSpc>
              <a:spcBef>
                <a:spcPts val="0"/>
              </a:spcBef>
              <a:spcAft>
                <a:spcPts val="1200"/>
              </a:spcAft>
            </a:pPr>
            <a:r>
              <a:rPr lang="en-US" sz="3200" dirty="0"/>
              <a:t>Connect with Primary Companies</a:t>
            </a:r>
          </a:p>
          <a:p>
            <a:pPr>
              <a:lnSpc>
                <a:spcPts val="3200"/>
              </a:lnSpc>
              <a:spcBef>
                <a:spcPts val="0"/>
              </a:spcBef>
              <a:spcAft>
                <a:spcPts val="1200"/>
              </a:spcAft>
            </a:pPr>
            <a:r>
              <a:rPr lang="en-US" sz="3200" dirty="0"/>
              <a:t>Introduce To Resources</a:t>
            </a:r>
          </a:p>
          <a:p>
            <a:pPr>
              <a:lnSpc>
                <a:spcPts val="3200"/>
              </a:lnSpc>
              <a:spcBef>
                <a:spcPts val="0"/>
              </a:spcBef>
              <a:spcAft>
                <a:spcPts val="1200"/>
              </a:spcAft>
            </a:pPr>
            <a:r>
              <a:rPr lang="en-US" sz="3200" dirty="0"/>
              <a:t>Remove Roadblocks </a:t>
            </a:r>
          </a:p>
          <a:p>
            <a:pPr>
              <a:lnSpc>
                <a:spcPct val="150000"/>
              </a:lnSpc>
              <a:spcBef>
                <a:spcPts val="450"/>
              </a:spcBef>
            </a:pPr>
            <a:endParaRPr lang="en-US" sz="2400" dirty="0"/>
          </a:p>
        </p:txBody>
      </p:sp>
      <p:sp>
        <p:nvSpPr>
          <p:cNvPr id="10" name="Slide Number Placeholder 4"/>
          <p:cNvSpPr txBox="1">
            <a:spLocks/>
          </p:cNvSpPr>
          <p:nvPr/>
        </p:nvSpPr>
        <p:spPr>
          <a:xfrm>
            <a:off x="7554685" y="5505448"/>
            <a:ext cx="446315" cy="386444"/>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defRPr/>
            </a:pPr>
            <a:fld id="{7CBD60E9-F13A-4EBA-9BB5-66FF0AA2B0D3}" type="slidenum">
              <a:rPr lang="en-US" altLang="en-US" sz="1800">
                <a:solidFill>
                  <a:srgbClr val="808080">
                    <a:lumMod val="60000"/>
                    <a:lumOff val="40000"/>
                  </a:srgbClr>
                </a:solidFill>
              </a:rPr>
              <a:pPr>
                <a:defRPr/>
              </a:pPr>
              <a:t>20</a:t>
            </a:fld>
            <a:endParaRPr lang="en-US" altLang="en-US" sz="1800" dirty="0">
              <a:solidFill>
                <a:srgbClr val="808080">
                  <a:lumMod val="60000"/>
                  <a:lumOff val="40000"/>
                </a:srgbClr>
              </a:solidFill>
            </a:endParaRPr>
          </a:p>
        </p:txBody>
      </p:sp>
      <p:sp>
        <p:nvSpPr>
          <p:cNvPr id="9" name="TextBox 8">
            <a:extLst>
              <a:ext uri="{FF2B5EF4-FFF2-40B4-BE49-F238E27FC236}">
                <a16:creationId xmlns:a16="http://schemas.microsoft.com/office/drawing/2014/main" id="{B93D2E64-5EDC-4EDD-A3B9-E1ACD9194CCF}"/>
              </a:ext>
            </a:extLst>
          </p:cNvPr>
          <p:cNvSpPr txBox="1"/>
          <p:nvPr/>
        </p:nvSpPr>
        <p:spPr>
          <a:xfrm>
            <a:off x="165364" y="2945552"/>
            <a:ext cx="3138648" cy="3118803"/>
          </a:xfrm>
          <a:prstGeom prst="rect">
            <a:avLst/>
          </a:prstGeom>
          <a:noFill/>
        </p:spPr>
        <p:txBody>
          <a:bodyPr wrap="square" rtlCol="0">
            <a:spAutoFit/>
          </a:bodyPr>
          <a:lstStyle/>
          <a:p>
            <a:pPr marL="342900" indent="-342900" eaLnBrk="0" hangingPunct="0">
              <a:lnSpc>
                <a:spcPts val="3100"/>
              </a:lnSpc>
              <a:spcBef>
                <a:spcPts val="0"/>
              </a:spcBef>
              <a:spcAft>
                <a:spcPts val="1200"/>
              </a:spcAft>
              <a:buClr>
                <a:srgbClr val="0070C0"/>
              </a:buClr>
              <a:buSzPct val="150000"/>
              <a:buFont typeface="Arial" pitchFamily="34" charset="0"/>
              <a:buChar char="•"/>
            </a:pPr>
            <a:r>
              <a:rPr lang="en-US" sz="3200" b="1" dirty="0">
                <a:latin typeface="+mn-lt"/>
                <a:ea typeface="ＭＳ Ｐゴシック" charset="-128"/>
              </a:rPr>
              <a:t>Drive Business to Business Connections </a:t>
            </a:r>
          </a:p>
          <a:p>
            <a:pPr marL="342900" indent="-342900" eaLnBrk="0" hangingPunct="0">
              <a:lnSpc>
                <a:spcPts val="3100"/>
              </a:lnSpc>
              <a:spcBef>
                <a:spcPts val="0"/>
              </a:spcBef>
              <a:spcAft>
                <a:spcPts val="1200"/>
              </a:spcAft>
              <a:buClr>
                <a:srgbClr val="0070C0"/>
              </a:buClr>
              <a:buSzPct val="150000"/>
              <a:buFont typeface="Arial" pitchFamily="34" charset="0"/>
              <a:buChar char="•"/>
            </a:pPr>
            <a:r>
              <a:rPr lang="en-US" sz="3200" b="1" dirty="0">
                <a:latin typeface="+mn-lt"/>
                <a:ea typeface="ＭＳ Ｐゴシック" charset="-128"/>
              </a:rPr>
              <a:t>Implement Workforce Plan </a:t>
            </a:r>
          </a:p>
        </p:txBody>
      </p:sp>
      <p:sp>
        <p:nvSpPr>
          <p:cNvPr id="8" name="Rectangle 7">
            <a:extLst>
              <a:ext uri="{FF2B5EF4-FFF2-40B4-BE49-F238E27FC236}">
                <a16:creationId xmlns:a16="http://schemas.microsoft.com/office/drawing/2014/main" id="{691F20ED-AD2F-46A9-B71D-A78494D942ED}"/>
              </a:ext>
            </a:extLst>
          </p:cNvPr>
          <p:cNvSpPr/>
          <p:nvPr/>
        </p:nvSpPr>
        <p:spPr>
          <a:xfrm>
            <a:off x="98399" y="5928506"/>
            <a:ext cx="3138648" cy="92949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Thanks To The BREWD Team !</a:t>
            </a:r>
          </a:p>
        </p:txBody>
      </p:sp>
      <p:pic>
        <p:nvPicPr>
          <p:cNvPr id="4" name="Picture 3">
            <a:extLst>
              <a:ext uri="{FF2B5EF4-FFF2-40B4-BE49-F238E27FC236}">
                <a16:creationId xmlns:a16="http://schemas.microsoft.com/office/drawing/2014/main" id="{B4B8A2E3-F42B-4FE7-A5AE-723488BBF68C}"/>
              </a:ext>
            </a:extLst>
          </p:cNvPr>
          <p:cNvPicPr>
            <a:picLocks noChangeAspect="1"/>
          </p:cNvPicPr>
          <p:nvPr/>
        </p:nvPicPr>
        <p:blipFill>
          <a:blip r:embed="rId3"/>
          <a:stretch>
            <a:fillRect/>
          </a:stretch>
        </p:blipFill>
        <p:spPr>
          <a:xfrm>
            <a:off x="3865691" y="2813539"/>
            <a:ext cx="4827114" cy="2867001"/>
          </a:xfrm>
          <a:prstGeom prst="rect">
            <a:avLst/>
          </a:prstGeom>
          <a:ln w="28575">
            <a:solidFill>
              <a:schemeClr val="tx1"/>
            </a:solidFill>
          </a:ln>
        </p:spPr>
      </p:pic>
      <p:sp>
        <p:nvSpPr>
          <p:cNvPr id="7" name="TextBox 6">
            <a:extLst>
              <a:ext uri="{FF2B5EF4-FFF2-40B4-BE49-F238E27FC236}">
                <a16:creationId xmlns:a16="http://schemas.microsoft.com/office/drawing/2014/main" id="{92EF652C-4D16-405E-BDD7-A7F34BFB7DE6}"/>
              </a:ext>
            </a:extLst>
          </p:cNvPr>
          <p:cNvSpPr txBox="1"/>
          <p:nvPr/>
        </p:nvSpPr>
        <p:spPr>
          <a:xfrm>
            <a:off x="3713872" y="5638336"/>
            <a:ext cx="5264764" cy="1246495"/>
          </a:xfrm>
          <a:prstGeom prst="rect">
            <a:avLst/>
          </a:prstGeom>
          <a:solidFill>
            <a:schemeClr val="accent1"/>
          </a:solidFill>
          <a:ln>
            <a:solidFill>
              <a:schemeClr val="tx1"/>
            </a:solidFill>
          </a:ln>
        </p:spPr>
        <p:txBody>
          <a:bodyPr wrap="square" rtlCol="0">
            <a:spAutoFit/>
          </a:bodyPr>
          <a:lstStyle/>
          <a:p>
            <a:pPr algn="ctr">
              <a:lnSpc>
                <a:spcPts val="3000"/>
              </a:lnSpc>
              <a:spcBef>
                <a:spcPts val="0"/>
              </a:spcBef>
              <a:spcAft>
                <a:spcPts val="0"/>
              </a:spcAft>
            </a:pPr>
            <a:r>
              <a:rPr lang="en-US" sz="2800" b="1" dirty="0"/>
              <a:t>Recognize Achievements:</a:t>
            </a:r>
          </a:p>
          <a:p>
            <a:pPr marL="342900" lvl="1" indent="0" algn="ctr">
              <a:lnSpc>
                <a:spcPts val="3000"/>
              </a:lnSpc>
              <a:spcBef>
                <a:spcPts val="0"/>
              </a:spcBef>
              <a:spcAft>
                <a:spcPts val="0"/>
              </a:spcAft>
              <a:buNone/>
            </a:pPr>
            <a:r>
              <a:rPr lang="en-US" sz="2800" b="1" dirty="0"/>
              <a:t>Davidsons Organics Teas</a:t>
            </a:r>
          </a:p>
          <a:p>
            <a:pPr marL="342900" lvl="1" indent="0" algn="ctr">
              <a:lnSpc>
                <a:spcPts val="3000"/>
              </a:lnSpc>
              <a:spcBef>
                <a:spcPts val="0"/>
              </a:spcBef>
              <a:spcAft>
                <a:spcPts val="0"/>
              </a:spcAft>
              <a:buNone/>
            </a:pPr>
            <a:r>
              <a:rPr lang="en-US" sz="2800" b="1" dirty="0"/>
              <a:t>Small Company of The Year</a:t>
            </a:r>
            <a:endParaRPr lang="en-US" sz="3200" b="1" dirty="0">
              <a:solidFill>
                <a:srgbClr val="C00000"/>
              </a:solidFill>
            </a:endParaRPr>
          </a:p>
        </p:txBody>
      </p:sp>
    </p:spTree>
    <p:extLst>
      <p:ext uri="{BB962C8B-B14F-4D97-AF65-F5344CB8AC3E}">
        <p14:creationId xmlns:p14="http://schemas.microsoft.com/office/powerpoint/2010/main" val="173527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708"/>
          <p:cNvSpPr txBox="1">
            <a:spLocks noGrp="1"/>
          </p:cNvSpPr>
          <p:nvPr>
            <p:ph type="title"/>
          </p:nvPr>
        </p:nvSpPr>
        <p:spPr>
          <a:xfrm>
            <a:off x="118291" y="30162"/>
            <a:ext cx="8568509" cy="1112839"/>
          </a:xfrm>
          <a:prstGeom prst="rect">
            <a:avLst/>
          </a:prstGeom>
        </p:spPr>
        <p:txBody>
          <a:bodyPr/>
          <a:lstStyle/>
          <a:p>
            <a:pPr>
              <a:defRPr sz="3900" b="1"/>
            </a:pPr>
            <a:r>
              <a:rPr dirty="0"/>
              <a:t>Entrepreneurial </a:t>
            </a:r>
            <a:r>
              <a:rPr dirty="0">
                <a:solidFill>
                  <a:srgbClr val="FFFF00"/>
                </a:solidFill>
              </a:rPr>
              <a:t>Successes</a:t>
            </a:r>
            <a:r>
              <a:rPr dirty="0"/>
              <a:t> In 201</a:t>
            </a:r>
            <a:r>
              <a:rPr lang="en-US" dirty="0"/>
              <a:t>9</a:t>
            </a:r>
            <a:endParaRPr dirty="0"/>
          </a:p>
        </p:txBody>
      </p:sp>
      <p:sp>
        <p:nvSpPr>
          <p:cNvPr id="2" name="Slide Number Placeholder 1"/>
          <p:cNvSpPr>
            <a:spLocks noGrp="1"/>
          </p:cNvSpPr>
          <p:nvPr>
            <p:ph type="sldNum" sz="quarter" idx="2"/>
          </p:nvPr>
        </p:nvSpPr>
        <p:spPr>
          <a:xfrm>
            <a:off x="8484801" y="6249862"/>
            <a:ext cx="659198" cy="368301"/>
          </a:xfrm>
        </p:spPr>
        <p:txBody>
          <a:bodyPr/>
          <a:lstStyle/>
          <a:p>
            <a:fld id="{86CB4B4D-7CA3-9044-876B-883B54F8677D}" type="slidenum">
              <a:rPr lang="en-US" smtClean="0">
                <a:solidFill>
                  <a:srgbClr val="CCCCFF"/>
                </a:solidFill>
              </a:rPr>
              <a:t>21</a:t>
            </a:fld>
            <a:endParaRPr lang="en-US" dirty="0">
              <a:solidFill>
                <a:srgbClr val="CCCCFF"/>
              </a:solidFill>
            </a:endParaRPr>
          </a:p>
        </p:txBody>
      </p:sp>
      <p:sp>
        <p:nvSpPr>
          <p:cNvPr id="9" name="Content Placeholder 3">
            <a:extLst>
              <a:ext uri="{FF2B5EF4-FFF2-40B4-BE49-F238E27FC236}">
                <a16:creationId xmlns:a16="http://schemas.microsoft.com/office/drawing/2014/main" id="{014F5DB6-CD57-7F4D-9076-28B89627B7FF}"/>
              </a:ext>
            </a:extLst>
          </p:cNvPr>
          <p:cNvSpPr txBox="1">
            <a:spLocks noGrp="1"/>
          </p:cNvSpPr>
          <p:nvPr>
            <p:ph type="body" idx="1"/>
          </p:nvPr>
        </p:nvSpPr>
        <p:spPr>
          <a:xfrm>
            <a:off x="289559" y="1311214"/>
            <a:ext cx="8854441" cy="4902954"/>
          </a:xfrm>
          <a:prstGeom prst="rect">
            <a:avLst/>
          </a:prstGeom>
        </p:spPr>
        <p:txBody>
          <a:bodyPr/>
          <a:lstStyle/>
          <a:p>
            <a:pPr>
              <a:lnSpc>
                <a:spcPts val="2800"/>
              </a:lnSpc>
              <a:spcBef>
                <a:spcPts val="1200"/>
              </a:spcBef>
              <a:buClr>
                <a:srgbClr val="0070C0"/>
              </a:buClr>
              <a:defRPr b="1" u="sng">
                <a:solidFill>
                  <a:srgbClr val="0070C0"/>
                </a:solidFill>
              </a:defRPr>
            </a:pPr>
            <a:r>
              <a:rPr lang="en-US" u="none" dirty="0">
                <a:solidFill>
                  <a:srgbClr val="A50021"/>
                </a:solidFill>
              </a:rPr>
              <a:t>143 </a:t>
            </a:r>
            <a:r>
              <a:rPr lang="en-US" u="none" dirty="0"/>
              <a:t>NEW Startup Jobs</a:t>
            </a:r>
          </a:p>
          <a:p>
            <a:pPr>
              <a:lnSpc>
                <a:spcPts val="2800"/>
              </a:lnSpc>
              <a:spcBef>
                <a:spcPts val="1200"/>
              </a:spcBef>
              <a:buClr>
                <a:srgbClr val="0070C0"/>
              </a:buClr>
              <a:defRPr b="1" u="sng">
                <a:solidFill>
                  <a:srgbClr val="0070C0"/>
                </a:solidFill>
              </a:defRPr>
            </a:pPr>
            <a:r>
              <a:rPr lang="en-US" u="none" dirty="0">
                <a:solidFill>
                  <a:srgbClr val="A50021"/>
                </a:solidFill>
              </a:rPr>
              <a:t>37 </a:t>
            </a:r>
            <a:r>
              <a:rPr lang="en-US" u="none" dirty="0"/>
              <a:t>NEW Companies</a:t>
            </a:r>
          </a:p>
          <a:p>
            <a:pPr>
              <a:lnSpc>
                <a:spcPts val="2800"/>
              </a:lnSpc>
              <a:spcBef>
                <a:spcPts val="1200"/>
              </a:spcBef>
              <a:buClr>
                <a:srgbClr val="0070C0"/>
              </a:buClr>
              <a:defRPr b="1" u="sng">
                <a:solidFill>
                  <a:srgbClr val="0070C0"/>
                </a:solidFill>
              </a:defRPr>
            </a:pPr>
            <a:r>
              <a:rPr lang="en-US" u="none" dirty="0">
                <a:solidFill>
                  <a:srgbClr val="A50021"/>
                </a:solidFill>
              </a:rPr>
              <a:t>$122M </a:t>
            </a:r>
            <a:r>
              <a:rPr lang="en-US" u="none" dirty="0"/>
              <a:t>In</a:t>
            </a:r>
            <a:r>
              <a:rPr lang="en-US" u="none" dirty="0">
                <a:solidFill>
                  <a:srgbClr val="A50021"/>
                </a:solidFill>
              </a:rPr>
              <a:t> </a:t>
            </a:r>
            <a:r>
              <a:rPr lang="en-US" u="none" dirty="0"/>
              <a:t>NEW Funding </a:t>
            </a:r>
            <a:endParaRPr lang="en-US" dirty="0"/>
          </a:p>
          <a:p>
            <a:pPr>
              <a:lnSpc>
                <a:spcPts val="2800"/>
              </a:lnSpc>
              <a:spcBef>
                <a:spcPts val="1200"/>
              </a:spcBef>
              <a:defRPr b="1"/>
            </a:pPr>
            <a:r>
              <a:rPr lang="en-US" dirty="0"/>
              <a:t>Big Wins: </a:t>
            </a:r>
          </a:p>
          <a:p>
            <a:pPr>
              <a:lnSpc>
                <a:spcPts val="2800"/>
              </a:lnSpc>
              <a:spcBef>
                <a:spcPts val="1200"/>
              </a:spcBef>
              <a:buClr>
                <a:srgbClr val="0070C0"/>
              </a:buClr>
              <a:defRPr b="1"/>
            </a:pPr>
            <a:endParaRPr lang="en-US" dirty="0"/>
          </a:p>
          <a:p>
            <a:pPr>
              <a:lnSpc>
                <a:spcPts val="2800"/>
              </a:lnSpc>
              <a:spcBef>
                <a:spcPts val="1200"/>
              </a:spcBef>
              <a:buClr>
                <a:srgbClr val="0070C0"/>
              </a:buClr>
              <a:defRPr b="1"/>
            </a:pPr>
            <a:endParaRPr lang="en-US" dirty="0"/>
          </a:p>
          <a:p>
            <a:pPr>
              <a:lnSpc>
                <a:spcPts val="2800"/>
              </a:lnSpc>
              <a:spcBef>
                <a:spcPts val="1200"/>
              </a:spcBef>
              <a:buClr>
                <a:srgbClr val="0070C0"/>
              </a:buClr>
              <a:defRPr b="1"/>
            </a:pPr>
            <a:endParaRPr lang="en-US" dirty="0"/>
          </a:p>
          <a:p>
            <a:pPr marL="0" indent="0">
              <a:lnSpc>
                <a:spcPts val="2800"/>
              </a:lnSpc>
              <a:spcBef>
                <a:spcPts val="1200"/>
              </a:spcBef>
              <a:buClr>
                <a:srgbClr val="0070C0"/>
              </a:buClr>
              <a:buNone/>
              <a:defRPr b="1"/>
            </a:pPr>
            <a:endParaRPr lang="en-US" dirty="0"/>
          </a:p>
        </p:txBody>
      </p:sp>
      <p:pic>
        <p:nvPicPr>
          <p:cNvPr id="16" name="Content Placeholder 3">
            <a:extLst>
              <a:ext uri="{FF2B5EF4-FFF2-40B4-BE49-F238E27FC236}">
                <a16:creationId xmlns:a16="http://schemas.microsoft.com/office/drawing/2014/main" id="{AAB706AF-3B73-4866-A6B2-2E151332E6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18291" y="3276600"/>
            <a:ext cx="5017529" cy="2727960"/>
          </a:xfrm>
          <a:prstGeom prst="rect">
            <a:avLst/>
          </a:prstGeom>
          <a:noFill/>
          <a:ln w="9525">
            <a:noFill/>
            <a:miter lim="800000"/>
            <a:headEnd/>
            <a:tailEnd/>
          </a:ln>
        </p:spPr>
      </p:pic>
      <p:pic>
        <p:nvPicPr>
          <p:cNvPr id="8" name="Picture 7">
            <a:extLst>
              <a:ext uri="{FF2B5EF4-FFF2-40B4-BE49-F238E27FC236}">
                <a16:creationId xmlns:a16="http://schemas.microsoft.com/office/drawing/2014/main" id="{C44BE64B-20B0-064C-A6E3-CA5A476D81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0160" y="1308532"/>
            <a:ext cx="4053839" cy="4720607"/>
          </a:xfrm>
          <a:prstGeom prst="rect">
            <a:avLst/>
          </a:prstGeom>
          <a:ln>
            <a:solidFill>
              <a:schemeClr val="accent1">
                <a:lumMod val="25000"/>
              </a:schemeClr>
            </a:solidFill>
          </a:ln>
        </p:spPr>
      </p:pic>
      <p:sp>
        <p:nvSpPr>
          <p:cNvPr id="10" name="Rectangle 9">
            <a:extLst>
              <a:ext uri="{FF2B5EF4-FFF2-40B4-BE49-F238E27FC236}">
                <a16:creationId xmlns:a16="http://schemas.microsoft.com/office/drawing/2014/main" id="{2B4FC599-F2CD-48EA-A091-620C4CC83D30}"/>
              </a:ext>
            </a:extLst>
          </p:cNvPr>
          <p:cNvSpPr/>
          <p:nvPr/>
        </p:nvSpPr>
        <p:spPr>
          <a:xfrm>
            <a:off x="5074394" y="5542624"/>
            <a:ext cx="4053839" cy="120351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r>
              <a:rPr lang="en-US" sz="2800" b="1" dirty="0">
                <a:solidFill>
                  <a:schemeClr val="tx1"/>
                </a:solidFill>
              </a:rPr>
              <a:t>Thanks To The Entrepreneurial Development Team !</a:t>
            </a:r>
          </a:p>
        </p:txBody>
      </p:sp>
    </p:spTree>
    <p:extLst>
      <p:ext uri="{BB962C8B-B14F-4D97-AF65-F5344CB8AC3E}">
        <p14:creationId xmlns:p14="http://schemas.microsoft.com/office/powerpoint/2010/main" val="272319425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itle 1"/>
          <p:cNvSpPr txBox="1">
            <a:spLocks noGrp="1"/>
          </p:cNvSpPr>
          <p:nvPr>
            <p:ph type="title"/>
          </p:nvPr>
        </p:nvSpPr>
        <p:spPr>
          <a:xfrm>
            <a:off x="300807" y="30170"/>
            <a:ext cx="8678303" cy="1112839"/>
          </a:xfrm>
          <a:prstGeom prst="rect">
            <a:avLst/>
          </a:prstGeom>
        </p:spPr>
        <p:txBody>
          <a:bodyPr/>
          <a:lstStyle/>
          <a:p>
            <a:pPr algn="ctr">
              <a:defRPr sz="4200" b="1"/>
            </a:pPr>
            <a:r>
              <a:rPr lang="en-US" dirty="0"/>
              <a:t>2020 Goal: </a:t>
            </a:r>
            <a:r>
              <a:rPr lang="en-US" dirty="0">
                <a:solidFill>
                  <a:srgbClr val="FFFF00"/>
                </a:solidFill>
              </a:rPr>
              <a:t>Tech</a:t>
            </a:r>
            <a:r>
              <a:rPr lang="en-US" dirty="0"/>
              <a:t> </a:t>
            </a:r>
            <a:r>
              <a:rPr lang="en-US" dirty="0">
                <a:solidFill>
                  <a:srgbClr val="FFFF00"/>
                </a:solidFill>
              </a:rPr>
              <a:t>Attraction</a:t>
            </a:r>
            <a:r>
              <a:rPr lang="en-US" dirty="0"/>
              <a:t> </a:t>
            </a:r>
            <a:endParaRPr dirty="0"/>
          </a:p>
        </p:txBody>
      </p:sp>
      <p:sp>
        <p:nvSpPr>
          <p:cNvPr id="518" name="Content Placeholder 3"/>
          <p:cNvSpPr txBox="1">
            <a:spLocks noGrp="1"/>
          </p:cNvSpPr>
          <p:nvPr>
            <p:ph type="body" idx="1"/>
          </p:nvPr>
        </p:nvSpPr>
        <p:spPr>
          <a:xfrm>
            <a:off x="166901" y="1402079"/>
            <a:ext cx="8946113" cy="4884097"/>
          </a:xfrm>
          <a:prstGeom prst="rect">
            <a:avLst/>
          </a:prstGeom>
        </p:spPr>
        <p:txBody>
          <a:bodyPr>
            <a:normAutofit/>
          </a:bodyPr>
          <a:lstStyle/>
          <a:p>
            <a:pPr>
              <a:lnSpc>
                <a:spcPts val="2800"/>
              </a:lnSpc>
              <a:spcBef>
                <a:spcPts val="0"/>
              </a:spcBef>
              <a:spcAft>
                <a:spcPts val="600"/>
              </a:spcAft>
              <a:buClr>
                <a:srgbClr val="0070C0"/>
              </a:buClr>
              <a:defRPr b="1" u="sng">
                <a:solidFill>
                  <a:srgbClr val="0070C0"/>
                </a:solidFill>
              </a:defRPr>
            </a:pPr>
            <a:r>
              <a:rPr dirty="0"/>
              <a:t>Objective: </a:t>
            </a:r>
            <a:endParaRPr lang="en-US" dirty="0"/>
          </a:p>
          <a:p>
            <a:pPr lvl="1">
              <a:lnSpc>
                <a:spcPts val="2800"/>
              </a:lnSpc>
              <a:spcBef>
                <a:spcPts val="0"/>
              </a:spcBef>
              <a:spcAft>
                <a:spcPts val="600"/>
              </a:spcAft>
              <a:defRPr b="1" u="sng">
                <a:solidFill>
                  <a:srgbClr val="0070C0"/>
                </a:solidFill>
              </a:defRPr>
            </a:pPr>
            <a:r>
              <a:rPr lang="en-US" u="none" dirty="0">
                <a:solidFill>
                  <a:srgbClr val="000000"/>
                </a:solidFill>
              </a:rPr>
              <a:t>Increase Startup Density &amp; Founder Engagement </a:t>
            </a:r>
          </a:p>
          <a:p>
            <a:pPr lvl="1">
              <a:lnSpc>
                <a:spcPts val="2800"/>
              </a:lnSpc>
              <a:spcBef>
                <a:spcPts val="0"/>
              </a:spcBef>
              <a:spcAft>
                <a:spcPts val="1800"/>
              </a:spcAft>
              <a:defRPr b="1" u="sng">
                <a:solidFill>
                  <a:srgbClr val="0070C0"/>
                </a:solidFill>
              </a:defRPr>
            </a:pPr>
            <a:r>
              <a:rPr u="none" dirty="0">
                <a:solidFill>
                  <a:srgbClr val="000000"/>
                </a:solidFill>
              </a:rPr>
              <a:t>Increase High Wage / High Skill Jobs </a:t>
            </a:r>
          </a:p>
          <a:p>
            <a:pPr>
              <a:lnSpc>
                <a:spcPts val="2800"/>
              </a:lnSpc>
              <a:spcBef>
                <a:spcPts val="0"/>
              </a:spcBef>
              <a:spcAft>
                <a:spcPts val="600"/>
              </a:spcAft>
              <a:buClr>
                <a:srgbClr val="0070C0"/>
              </a:buClr>
              <a:defRPr b="1" u="sng">
                <a:solidFill>
                  <a:srgbClr val="0070C0"/>
                </a:solidFill>
              </a:defRPr>
            </a:pPr>
            <a:r>
              <a:rPr dirty="0"/>
              <a:t>Focus: </a:t>
            </a:r>
            <a:endParaRPr lang="en-US" dirty="0"/>
          </a:p>
          <a:p>
            <a:pPr lvl="1">
              <a:lnSpc>
                <a:spcPts val="2800"/>
              </a:lnSpc>
              <a:spcBef>
                <a:spcPts val="0"/>
              </a:spcBef>
              <a:spcAft>
                <a:spcPts val="1800"/>
              </a:spcAft>
              <a:defRPr b="1" u="sng">
                <a:solidFill>
                  <a:srgbClr val="0070C0"/>
                </a:solidFill>
              </a:defRPr>
            </a:pPr>
            <a:r>
              <a:rPr u="none" dirty="0">
                <a:solidFill>
                  <a:srgbClr val="000000"/>
                </a:solidFill>
              </a:rPr>
              <a:t>Attracting Tech Startups From </a:t>
            </a:r>
            <a:r>
              <a:rPr u="sng" dirty="0">
                <a:solidFill>
                  <a:srgbClr val="0070C0"/>
                </a:solidFill>
              </a:rPr>
              <a:t>Bay Area   </a:t>
            </a:r>
          </a:p>
          <a:p>
            <a:pPr>
              <a:lnSpc>
                <a:spcPts val="2800"/>
              </a:lnSpc>
              <a:spcBef>
                <a:spcPts val="0"/>
              </a:spcBef>
              <a:spcAft>
                <a:spcPts val="600"/>
              </a:spcAft>
              <a:buClr>
                <a:srgbClr val="0070C0"/>
              </a:buClr>
              <a:defRPr b="1" u="sng">
                <a:solidFill>
                  <a:srgbClr val="0070C0"/>
                </a:solidFill>
              </a:defRPr>
            </a:pPr>
            <a:r>
              <a:rPr dirty="0"/>
              <a:t>How: </a:t>
            </a:r>
          </a:p>
          <a:p>
            <a:pPr marL="799145" lvl="1" indent="-342491">
              <a:lnSpc>
                <a:spcPts val="2800"/>
              </a:lnSpc>
              <a:spcBef>
                <a:spcPts val="0"/>
              </a:spcBef>
              <a:spcAft>
                <a:spcPts val="600"/>
              </a:spcAft>
              <a:buClr>
                <a:srgbClr val="0070C0"/>
              </a:buClr>
              <a:defRPr b="1"/>
            </a:pPr>
            <a:r>
              <a:rPr dirty="0"/>
              <a:t>Highly </a:t>
            </a:r>
            <a:r>
              <a:rPr u="sng" dirty="0">
                <a:solidFill>
                  <a:srgbClr val="A50021"/>
                </a:solidFill>
              </a:rPr>
              <a:t>Targeted Direct Marketing</a:t>
            </a:r>
            <a:r>
              <a:rPr dirty="0">
                <a:solidFill>
                  <a:srgbClr val="A50021"/>
                </a:solidFill>
              </a:rPr>
              <a:t> </a:t>
            </a:r>
            <a:r>
              <a:rPr dirty="0"/>
              <a:t>Campaign </a:t>
            </a:r>
            <a:endParaRPr dirty="0">
              <a:solidFill>
                <a:srgbClr val="0070C0"/>
              </a:solidFill>
            </a:endParaRPr>
          </a:p>
          <a:p>
            <a:pPr marL="799145" lvl="1" indent="-342491">
              <a:lnSpc>
                <a:spcPts val="2800"/>
              </a:lnSpc>
              <a:spcBef>
                <a:spcPts val="0"/>
              </a:spcBef>
              <a:spcAft>
                <a:spcPts val="600"/>
              </a:spcAft>
              <a:buClr>
                <a:srgbClr val="0070C0"/>
              </a:buClr>
              <a:defRPr b="1"/>
            </a:pPr>
            <a:r>
              <a:rPr dirty="0"/>
              <a:t>Bay Area </a:t>
            </a:r>
            <a:r>
              <a:rPr lang="en-US" dirty="0"/>
              <a:t>F</a:t>
            </a:r>
            <a:r>
              <a:rPr dirty="0"/>
              <a:t>ocused </a:t>
            </a:r>
            <a:r>
              <a:rPr lang="en-US" dirty="0"/>
              <a:t>E</a:t>
            </a:r>
            <a:r>
              <a:rPr dirty="0"/>
              <a:t>vents (VC’s &amp; Founders)</a:t>
            </a:r>
            <a:endParaRPr dirty="0">
              <a:solidFill>
                <a:srgbClr val="0070C0"/>
              </a:solidFill>
            </a:endParaRPr>
          </a:p>
        </p:txBody>
      </p:sp>
      <p:sp>
        <p:nvSpPr>
          <p:cNvPr id="519" name="Slide Number Placeholder 1"/>
          <p:cNvSpPr txBox="1">
            <a:spLocks noGrp="1"/>
          </p:cNvSpPr>
          <p:nvPr>
            <p:ph type="sldNum" sz="quarter" idx="2"/>
          </p:nvPr>
        </p:nvSpPr>
        <p:spPr>
          <a:xfrm>
            <a:off x="8153400" y="6201647"/>
            <a:ext cx="603856" cy="4370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CCCCFF"/>
                </a:solidFill>
              </a:defRPr>
            </a:lvl1pPr>
          </a:lstStyle>
          <a:p>
            <a:fld id="{86CB4B4D-7CA3-9044-876B-883B54F8677D}" type="slidenum">
              <a:t>22</a:t>
            </a:fld>
            <a:endParaRPr dirty="0"/>
          </a:p>
        </p:txBody>
      </p:sp>
    </p:spTree>
    <p:extLst>
      <p:ext uri="{BB962C8B-B14F-4D97-AF65-F5344CB8AC3E}">
        <p14:creationId xmlns:p14="http://schemas.microsoft.com/office/powerpoint/2010/main" val="151461684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25" y="37890"/>
            <a:ext cx="8806721" cy="1112837"/>
          </a:xfrm>
        </p:spPr>
        <p:txBody>
          <a:bodyPr/>
          <a:lstStyle/>
          <a:p>
            <a:pPr algn="ctr"/>
            <a:r>
              <a:rPr lang="en-US" sz="4000" b="1" dirty="0"/>
              <a:t>2020 Goal: </a:t>
            </a:r>
            <a:r>
              <a:rPr lang="en-US" sz="4000" b="1" dirty="0">
                <a:solidFill>
                  <a:srgbClr val="FFFF00"/>
                </a:solidFill>
              </a:rPr>
              <a:t>Ecosystem Support</a:t>
            </a:r>
          </a:p>
        </p:txBody>
      </p:sp>
      <p:sp>
        <p:nvSpPr>
          <p:cNvPr id="13" name="Content Placeholder 2">
            <a:extLst>
              <a:ext uri="{FF2B5EF4-FFF2-40B4-BE49-F238E27FC236}">
                <a16:creationId xmlns:a16="http://schemas.microsoft.com/office/drawing/2014/main" id="{8FFD735B-5F7F-EC47-BF48-0846A60D5E57}"/>
              </a:ext>
            </a:extLst>
          </p:cNvPr>
          <p:cNvSpPr txBox="1">
            <a:spLocks/>
          </p:cNvSpPr>
          <p:nvPr/>
        </p:nvSpPr>
        <p:spPr bwMode="auto">
          <a:xfrm>
            <a:off x="337279" y="1297818"/>
            <a:ext cx="4676155" cy="4066979"/>
          </a:xfrm>
          <a:prstGeom prst="rect">
            <a:avLst/>
          </a:prstGeom>
          <a:noFill/>
          <a:ln w="9525">
            <a:noFill/>
            <a:miter lim="800000"/>
            <a:headEnd/>
            <a:tailEnd/>
          </a:ln>
          <a:effectLst/>
        </p:spPr>
        <p:txBody>
          <a:bodyPr vert="horz" wrap="square" lIns="91333" tIns="45665" rIns="91333" bIns="45665" numCol="1" anchor="t" anchorCtr="0" compatLnSpc="1">
            <a:prstTxWarp prst="textNoShape">
              <a:avLst/>
            </a:prstTxWarp>
          </a:bodyPr>
          <a:lstStyle>
            <a:lvl1pPr marL="342493" indent="-342493" algn="l" rtl="0" fontAlgn="base">
              <a:spcBef>
                <a:spcPct val="20000"/>
              </a:spcBef>
              <a:spcAft>
                <a:spcPct val="0"/>
              </a:spcAft>
              <a:buClr>
                <a:srgbClr val="0070C0"/>
              </a:buClr>
              <a:buSzPct val="150000"/>
              <a:buFont typeface="Arial" pitchFamily="34" charset="0"/>
              <a:buChar char="•"/>
              <a:defRPr sz="2800" b="1">
                <a:solidFill>
                  <a:schemeClr val="tx1"/>
                </a:solidFill>
                <a:latin typeface="+mn-lt"/>
                <a:ea typeface="+mn-ea"/>
                <a:cs typeface="+mn-cs"/>
              </a:defRPr>
            </a:lvl1pPr>
            <a:lvl2pPr marL="742067" indent="-285412" algn="l" rtl="0" fontAlgn="base">
              <a:spcBef>
                <a:spcPct val="20000"/>
              </a:spcBef>
              <a:spcAft>
                <a:spcPct val="0"/>
              </a:spcAft>
              <a:buClr>
                <a:srgbClr val="0070C0"/>
              </a:buClr>
              <a:buSzPct val="150000"/>
              <a:buFont typeface="Arial" pitchFamily="34" charset="0"/>
              <a:buChar char="•"/>
              <a:defRPr sz="2400" b="1">
                <a:solidFill>
                  <a:schemeClr val="tx1"/>
                </a:solidFill>
                <a:latin typeface="+mn-lt"/>
              </a:defRPr>
            </a:lvl2pPr>
            <a:lvl3pPr marL="1141641" indent="-228329" algn="l" rtl="0" fontAlgn="base">
              <a:spcBef>
                <a:spcPct val="20000"/>
              </a:spcBef>
              <a:spcAft>
                <a:spcPct val="0"/>
              </a:spcAft>
              <a:buClr>
                <a:srgbClr val="0070C0"/>
              </a:buClr>
              <a:buSzPct val="150000"/>
              <a:buChar char="•"/>
              <a:defRPr sz="2400">
                <a:solidFill>
                  <a:schemeClr val="tx1"/>
                </a:solidFill>
                <a:latin typeface="+mn-lt"/>
              </a:defRPr>
            </a:lvl3pPr>
            <a:lvl4pPr marL="1598296" indent="-228329" algn="l" rtl="0" fontAlgn="base">
              <a:spcBef>
                <a:spcPct val="20000"/>
              </a:spcBef>
              <a:spcAft>
                <a:spcPct val="0"/>
              </a:spcAft>
              <a:buClr>
                <a:srgbClr val="0070C0"/>
              </a:buClr>
              <a:buSzPct val="150000"/>
              <a:buChar char="•"/>
              <a:defRPr sz="2000">
                <a:solidFill>
                  <a:schemeClr val="tx1"/>
                </a:solidFill>
                <a:latin typeface="+mn-lt"/>
              </a:defRPr>
            </a:lvl4pPr>
            <a:lvl5pPr marL="2054952" indent="-228329" algn="l" rtl="0" fontAlgn="base">
              <a:spcBef>
                <a:spcPct val="20000"/>
              </a:spcBef>
              <a:spcAft>
                <a:spcPct val="0"/>
              </a:spcAft>
              <a:buClr>
                <a:srgbClr val="0070C0"/>
              </a:buClr>
              <a:buSzPct val="150000"/>
              <a:buChar char="•"/>
              <a:defRPr sz="2000">
                <a:solidFill>
                  <a:schemeClr val="tx1"/>
                </a:solidFill>
                <a:latin typeface="+mn-lt"/>
              </a:defRPr>
            </a:lvl5pPr>
            <a:lvl6pPr marL="2511609" indent="-228329" algn="l" rtl="0" fontAlgn="base">
              <a:spcBef>
                <a:spcPct val="20000"/>
              </a:spcBef>
              <a:spcAft>
                <a:spcPct val="0"/>
              </a:spcAft>
              <a:buClr>
                <a:schemeClr val="folHlink"/>
              </a:buClr>
              <a:buSzPct val="150000"/>
              <a:buChar char="•"/>
              <a:defRPr sz="2000">
                <a:solidFill>
                  <a:schemeClr val="tx1"/>
                </a:solidFill>
                <a:latin typeface="+mn-lt"/>
              </a:defRPr>
            </a:lvl6pPr>
            <a:lvl7pPr marL="2968265" indent="-228329" algn="l" rtl="0" fontAlgn="base">
              <a:spcBef>
                <a:spcPct val="20000"/>
              </a:spcBef>
              <a:spcAft>
                <a:spcPct val="0"/>
              </a:spcAft>
              <a:buClr>
                <a:schemeClr val="folHlink"/>
              </a:buClr>
              <a:buSzPct val="150000"/>
              <a:buChar char="•"/>
              <a:defRPr sz="2000">
                <a:solidFill>
                  <a:schemeClr val="tx1"/>
                </a:solidFill>
                <a:latin typeface="+mn-lt"/>
              </a:defRPr>
            </a:lvl7pPr>
            <a:lvl8pPr marL="3424922" indent="-228329" algn="l" rtl="0" fontAlgn="base">
              <a:spcBef>
                <a:spcPct val="20000"/>
              </a:spcBef>
              <a:spcAft>
                <a:spcPct val="0"/>
              </a:spcAft>
              <a:buClr>
                <a:schemeClr val="folHlink"/>
              </a:buClr>
              <a:buSzPct val="150000"/>
              <a:buChar char="•"/>
              <a:defRPr sz="2000">
                <a:solidFill>
                  <a:schemeClr val="tx1"/>
                </a:solidFill>
                <a:latin typeface="+mn-lt"/>
              </a:defRPr>
            </a:lvl8pPr>
            <a:lvl9pPr marL="3881578" indent="-228329" algn="l" rtl="0" fontAlgn="base">
              <a:spcBef>
                <a:spcPct val="20000"/>
              </a:spcBef>
              <a:spcAft>
                <a:spcPct val="0"/>
              </a:spcAft>
              <a:buClr>
                <a:schemeClr val="folHlink"/>
              </a:buClr>
              <a:buSzPct val="150000"/>
              <a:buChar char="•"/>
              <a:defRPr sz="2000">
                <a:solidFill>
                  <a:schemeClr val="tx1"/>
                </a:solidFill>
                <a:latin typeface="+mn-lt"/>
              </a:defRPr>
            </a:lvl9pPr>
          </a:lstStyle>
          <a:p>
            <a:pPr>
              <a:lnSpc>
                <a:spcPts val="2800"/>
              </a:lnSpc>
              <a:spcBef>
                <a:spcPts val="0"/>
              </a:spcBef>
              <a:spcAft>
                <a:spcPts val="1800"/>
              </a:spcAft>
            </a:pPr>
            <a:r>
              <a:rPr lang="en-US" dirty="0">
                <a:solidFill>
                  <a:srgbClr val="A50021"/>
                </a:solidFill>
              </a:rPr>
              <a:t>Reno Startup Deck</a:t>
            </a:r>
          </a:p>
          <a:p>
            <a:pPr>
              <a:lnSpc>
                <a:spcPts val="2800"/>
              </a:lnSpc>
              <a:spcBef>
                <a:spcPts val="0"/>
              </a:spcBef>
              <a:spcAft>
                <a:spcPts val="1800"/>
              </a:spcAft>
            </a:pPr>
            <a:r>
              <a:rPr lang="en-US" b="1" dirty="0">
                <a:solidFill>
                  <a:srgbClr val="0066CC"/>
                </a:solidFill>
              </a:rPr>
              <a:t>StartupReno.org</a:t>
            </a:r>
          </a:p>
          <a:p>
            <a:pPr>
              <a:lnSpc>
                <a:spcPts val="2800"/>
              </a:lnSpc>
              <a:spcBef>
                <a:spcPts val="0"/>
              </a:spcBef>
              <a:spcAft>
                <a:spcPts val="600"/>
              </a:spcAft>
            </a:pPr>
            <a:r>
              <a:rPr lang="en-US" dirty="0"/>
              <a:t>Collaboration &amp; Events</a:t>
            </a:r>
          </a:p>
          <a:p>
            <a:pPr marL="456655" lvl="1" indent="0">
              <a:lnSpc>
                <a:spcPts val="2800"/>
              </a:lnSpc>
              <a:spcBef>
                <a:spcPts val="0"/>
              </a:spcBef>
              <a:spcAft>
                <a:spcPts val="1800"/>
              </a:spcAft>
              <a:buNone/>
            </a:pPr>
            <a:r>
              <a:rPr lang="en-US" sz="2800" dirty="0"/>
              <a:t>- Founder Dinners </a:t>
            </a:r>
          </a:p>
          <a:p>
            <a:pPr>
              <a:lnSpc>
                <a:spcPts val="2800"/>
              </a:lnSpc>
              <a:spcBef>
                <a:spcPts val="0"/>
              </a:spcBef>
              <a:spcAft>
                <a:spcPts val="1800"/>
              </a:spcAft>
            </a:pPr>
            <a:r>
              <a:rPr lang="en-US" dirty="0"/>
              <a:t>New Accelerator Program </a:t>
            </a:r>
          </a:p>
          <a:p>
            <a:pPr>
              <a:lnSpc>
                <a:spcPts val="2800"/>
              </a:lnSpc>
              <a:spcBef>
                <a:spcPts val="0"/>
              </a:spcBef>
              <a:spcAft>
                <a:spcPts val="1800"/>
              </a:spcAft>
            </a:pPr>
            <a:r>
              <a:rPr lang="en-US" dirty="0"/>
              <a:t>Support Entrepreneurial Organizations:</a:t>
            </a:r>
          </a:p>
        </p:txBody>
      </p:sp>
      <p:pic>
        <p:nvPicPr>
          <p:cNvPr id="5" name="Picture 4" descr="A picture containing table, sitting, small, water&#10;&#10;Description automatically generated">
            <a:extLst>
              <a:ext uri="{FF2B5EF4-FFF2-40B4-BE49-F238E27FC236}">
                <a16:creationId xmlns:a16="http://schemas.microsoft.com/office/drawing/2014/main" id="{5F4EC861-C95E-194C-B494-5F4C124AF4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01639" y="2115448"/>
            <a:ext cx="3642361" cy="3109039"/>
          </a:xfrm>
          <a:prstGeom prst="rect">
            <a:avLst/>
          </a:prstGeom>
          <a:ln>
            <a:solidFill>
              <a:schemeClr val="tx1"/>
            </a:solidFill>
          </a:ln>
        </p:spPr>
      </p:pic>
      <p:pic>
        <p:nvPicPr>
          <p:cNvPr id="8" name="Picture 2">
            <a:extLst>
              <a:ext uri="{FF2B5EF4-FFF2-40B4-BE49-F238E27FC236}">
                <a16:creationId xmlns:a16="http://schemas.microsoft.com/office/drawing/2014/main" id="{FAB357AB-3799-4739-B571-344E42A2064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2526" y="5224487"/>
            <a:ext cx="9585960" cy="16335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02365CC-3837-4488-BDB1-20C8117095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479936" y="1424172"/>
            <a:ext cx="2264760" cy="17022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24474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553" y="0"/>
            <a:ext cx="8806721" cy="1112837"/>
          </a:xfrm>
        </p:spPr>
        <p:txBody>
          <a:bodyPr/>
          <a:lstStyle/>
          <a:p>
            <a:r>
              <a:rPr lang="en-US" sz="4000" b="1" dirty="0"/>
              <a:t>2020 Goal: </a:t>
            </a:r>
            <a:r>
              <a:rPr lang="en-US" sz="4000" b="1" dirty="0">
                <a:solidFill>
                  <a:srgbClr val="FFFF00"/>
                </a:solidFill>
              </a:rPr>
              <a:t>Investment</a:t>
            </a:r>
          </a:p>
        </p:txBody>
      </p:sp>
      <p:sp>
        <p:nvSpPr>
          <p:cNvPr id="13" name="Content Placeholder 2">
            <a:extLst>
              <a:ext uri="{FF2B5EF4-FFF2-40B4-BE49-F238E27FC236}">
                <a16:creationId xmlns:a16="http://schemas.microsoft.com/office/drawing/2014/main" id="{8FFD735B-5F7F-EC47-BF48-0846A60D5E57}"/>
              </a:ext>
            </a:extLst>
          </p:cNvPr>
          <p:cNvSpPr txBox="1">
            <a:spLocks/>
          </p:cNvSpPr>
          <p:nvPr/>
        </p:nvSpPr>
        <p:spPr bwMode="auto">
          <a:xfrm>
            <a:off x="161021" y="1311194"/>
            <a:ext cx="8806720" cy="2346327"/>
          </a:xfrm>
          <a:prstGeom prst="rect">
            <a:avLst/>
          </a:prstGeom>
          <a:noFill/>
          <a:ln w="9525">
            <a:noFill/>
            <a:miter lim="800000"/>
            <a:headEnd/>
            <a:tailEnd/>
          </a:ln>
          <a:effectLst/>
        </p:spPr>
        <p:txBody>
          <a:bodyPr vert="horz" wrap="square" lIns="91333" tIns="45665" rIns="91333" bIns="45665" numCol="1" anchor="t" anchorCtr="0" compatLnSpc="1">
            <a:prstTxWarp prst="textNoShape">
              <a:avLst/>
            </a:prstTxWarp>
          </a:bodyPr>
          <a:lstStyle>
            <a:lvl1pPr marL="342493" indent="-342493" algn="l" rtl="0" fontAlgn="base">
              <a:spcBef>
                <a:spcPct val="20000"/>
              </a:spcBef>
              <a:spcAft>
                <a:spcPct val="0"/>
              </a:spcAft>
              <a:buClr>
                <a:srgbClr val="0070C0"/>
              </a:buClr>
              <a:buSzPct val="150000"/>
              <a:buFont typeface="Arial" pitchFamily="34" charset="0"/>
              <a:buChar char="•"/>
              <a:defRPr sz="2800" b="1">
                <a:solidFill>
                  <a:schemeClr val="tx1"/>
                </a:solidFill>
                <a:latin typeface="+mn-lt"/>
                <a:ea typeface="+mn-ea"/>
                <a:cs typeface="+mn-cs"/>
              </a:defRPr>
            </a:lvl1pPr>
            <a:lvl2pPr marL="742067" indent="-285412" algn="l" rtl="0" fontAlgn="base">
              <a:spcBef>
                <a:spcPct val="20000"/>
              </a:spcBef>
              <a:spcAft>
                <a:spcPct val="0"/>
              </a:spcAft>
              <a:buClr>
                <a:srgbClr val="0070C0"/>
              </a:buClr>
              <a:buSzPct val="150000"/>
              <a:buFont typeface="Arial" pitchFamily="34" charset="0"/>
              <a:buChar char="•"/>
              <a:defRPr sz="2400" b="1">
                <a:solidFill>
                  <a:schemeClr val="tx1"/>
                </a:solidFill>
                <a:latin typeface="+mn-lt"/>
              </a:defRPr>
            </a:lvl2pPr>
            <a:lvl3pPr marL="1141641" indent="-228329" algn="l" rtl="0" fontAlgn="base">
              <a:spcBef>
                <a:spcPct val="20000"/>
              </a:spcBef>
              <a:spcAft>
                <a:spcPct val="0"/>
              </a:spcAft>
              <a:buClr>
                <a:srgbClr val="0070C0"/>
              </a:buClr>
              <a:buSzPct val="150000"/>
              <a:buChar char="•"/>
              <a:defRPr sz="2400">
                <a:solidFill>
                  <a:schemeClr val="tx1"/>
                </a:solidFill>
                <a:latin typeface="+mn-lt"/>
              </a:defRPr>
            </a:lvl3pPr>
            <a:lvl4pPr marL="1598296" indent="-228329" algn="l" rtl="0" fontAlgn="base">
              <a:spcBef>
                <a:spcPct val="20000"/>
              </a:spcBef>
              <a:spcAft>
                <a:spcPct val="0"/>
              </a:spcAft>
              <a:buClr>
                <a:srgbClr val="0070C0"/>
              </a:buClr>
              <a:buSzPct val="150000"/>
              <a:buChar char="•"/>
              <a:defRPr sz="2000">
                <a:solidFill>
                  <a:schemeClr val="tx1"/>
                </a:solidFill>
                <a:latin typeface="+mn-lt"/>
              </a:defRPr>
            </a:lvl4pPr>
            <a:lvl5pPr marL="2054952" indent="-228329" algn="l" rtl="0" fontAlgn="base">
              <a:spcBef>
                <a:spcPct val="20000"/>
              </a:spcBef>
              <a:spcAft>
                <a:spcPct val="0"/>
              </a:spcAft>
              <a:buClr>
                <a:srgbClr val="0070C0"/>
              </a:buClr>
              <a:buSzPct val="150000"/>
              <a:buChar char="•"/>
              <a:defRPr sz="2000">
                <a:solidFill>
                  <a:schemeClr val="tx1"/>
                </a:solidFill>
                <a:latin typeface="+mn-lt"/>
              </a:defRPr>
            </a:lvl5pPr>
            <a:lvl6pPr marL="2511609" indent="-228329" algn="l" rtl="0" fontAlgn="base">
              <a:spcBef>
                <a:spcPct val="20000"/>
              </a:spcBef>
              <a:spcAft>
                <a:spcPct val="0"/>
              </a:spcAft>
              <a:buClr>
                <a:schemeClr val="folHlink"/>
              </a:buClr>
              <a:buSzPct val="150000"/>
              <a:buChar char="•"/>
              <a:defRPr sz="2000">
                <a:solidFill>
                  <a:schemeClr val="tx1"/>
                </a:solidFill>
                <a:latin typeface="+mn-lt"/>
              </a:defRPr>
            </a:lvl6pPr>
            <a:lvl7pPr marL="2968265" indent="-228329" algn="l" rtl="0" fontAlgn="base">
              <a:spcBef>
                <a:spcPct val="20000"/>
              </a:spcBef>
              <a:spcAft>
                <a:spcPct val="0"/>
              </a:spcAft>
              <a:buClr>
                <a:schemeClr val="folHlink"/>
              </a:buClr>
              <a:buSzPct val="150000"/>
              <a:buChar char="•"/>
              <a:defRPr sz="2000">
                <a:solidFill>
                  <a:schemeClr val="tx1"/>
                </a:solidFill>
                <a:latin typeface="+mn-lt"/>
              </a:defRPr>
            </a:lvl7pPr>
            <a:lvl8pPr marL="3424922" indent="-228329" algn="l" rtl="0" fontAlgn="base">
              <a:spcBef>
                <a:spcPct val="20000"/>
              </a:spcBef>
              <a:spcAft>
                <a:spcPct val="0"/>
              </a:spcAft>
              <a:buClr>
                <a:schemeClr val="folHlink"/>
              </a:buClr>
              <a:buSzPct val="150000"/>
              <a:buChar char="•"/>
              <a:defRPr sz="2000">
                <a:solidFill>
                  <a:schemeClr val="tx1"/>
                </a:solidFill>
                <a:latin typeface="+mn-lt"/>
              </a:defRPr>
            </a:lvl8pPr>
            <a:lvl9pPr marL="3881578" indent="-228329" algn="l" rtl="0" fontAlgn="base">
              <a:spcBef>
                <a:spcPct val="20000"/>
              </a:spcBef>
              <a:spcAft>
                <a:spcPct val="0"/>
              </a:spcAft>
              <a:buClr>
                <a:schemeClr val="folHlink"/>
              </a:buClr>
              <a:buSzPct val="150000"/>
              <a:buChar char="•"/>
              <a:defRPr sz="2000">
                <a:solidFill>
                  <a:schemeClr val="tx1"/>
                </a:solidFill>
                <a:latin typeface="+mn-lt"/>
              </a:defRPr>
            </a:lvl9pPr>
          </a:lstStyle>
          <a:p>
            <a:pPr>
              <a:lnSpc>
                <a:spcPts val="2800"/>
              </a:lnSpc>
              <a:spcBef>
                <a:spcPts val="0"/>
              </a:spcBef>
              <a:spcAft>
                <a:spcPts val="1200"/>
              </a:spcAft>
            </a:pPr>
            <a:r>
              <a:rPr lang="en-US" u="sng" dirty="0"/>
              <a:t>Reno Seed Fund</a:t>
            </a:r>
          </a:p>
          <a:p>
            <a:pPr lvl="1">
              <a:lnSpc>
                <a:spcPts val="2800"/>
              </a:lnSpc>
              <a:spcBef>
                <a:spcPts val="0"/>
              </a:spcBef>
              <a:spcAft>
                <a:spcPts val="1200"/>
              </a:spcAft>
            </a:pPr>
            <a:r>
              <a:rPr lang="en-US" sz="2800" dirty="0"/>
              <a:t>$2.5 Million Fund</a:t>
            </a:r>
          </a:p>
          <a:p>
            <a:pPr lvl="1">
              <a:lnSpc>
                <a:spcPts val="2800"/>
              </a:lnSpc>
              <a:spcBef>
                <a:spcPts val="0"/>
              </a:spcBef>
              <a:spcAft>
                <a:spcPts val="1200"/>
              </a:spcAft>
            </a:pPr>
            <a:r>
              <a:rPr lang="en-US" sz="2800" dirty="0"/>
              <a:t>Invested Over </a:t>
            </a:r>
            <a:r>
              <a:rPr lang="en-US" sz="2800" u="sng" dirty="0">
                <a:solidFill>
                  <a:srgbClr val="A50021"/>
                </a:solidFill>
              </a:rPr>
              <a:t>$2 M In 6 Companies</a:t>
            </a:r>
          </a:p>
          <a:p>
            <a:pPr lvl="2">
              <a:lnSpc>
                <a:spcPts val="2800"/>
              </a:lnSpc>
              <a:spcBef>
                <a:spcPts val="0"/>
              </a:spcBef>
              <a:spcAft>
                <a:spcPts val="1200"/>
              </a:spcAft>
            </a:pPr>
            <a:r>
              <a:rPr lang="en-US" sz="2800" b="1" dirty="0"/>
              <a:t>Most Notably: </a:t>
            </a:r>
            <a:r>
              <a:rPr lang="en-US" sz="2800" b="1" dirty="0" err="1"/>
              <a:t>BlocWatch</a:t>
            </a:r>
            <a:r>
              <a:rPr lang="en-US" sz="2800" b="1" dirty="0"/>
              <a:t>, </a:t>
            </a:r>
            <a:r>
              <a:rPr lang="en-US" sz="2800" b="1" dirty="0" err="1"/>
              <a:t>Breadware</a:t>
            </a:r>
            <a:r>
              <a:rPr lang="en-US" sz="2800" b="1" dirty="0"/>
              <a:t>, Panty Drop And </a:t>
            </a:r>
            <a:r>
              <a:rPr lang="en-US" sz="2800" b="1" dirty="0" err="1"/>
              <a:t>Clickbio</a:t>
            </a:r>
            <a:r>
              <a:rPr lang="en-US" sz="2800" b="1" dirty="0"/>
              <a:t> </a:t>
            </a:r>
          </a:p>
        </p:txBody>
      </p:sp>
      <p:pic>
        <p:nvPicPr>
          <p:cNvPr id="4" name="Picture 3">
            <a:extLst>
              <a:ext uri="{FF2B5EF4-FFF2-40B4-BE49-F238E27FC236}">
                <a16:creationId xmlns:a16="http://schemas.microsoft.com/office/drawing/2014/main" id="{557C2733-0BE3-45B0-ADF2-10097A519F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8620" y="1233624"/>
            <a:ext cx="3825239" cy="1001895"/>
          </a:xfrm>
          <a:prstGeom prst="rect">
            <a:avLst/>
          </a:prstGeom>
        </p:spPr>
      </p:pic>
      <p:pic>
        <p:nvPicPr>
          <p:cNvPr id="5" name="Picture 4">
            <a:extLst>
              <a:ext uri="{FF2B5EF4-FFF2-40B4-BE49-F238E27FC236}">
                <a16:creationId xmlns:a16="http://schemas.microsoft.com/office/drawing/2014/main" id="{A85B5E30-187E-451B-AE68-9FF74E1890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6281" y="3657521"/>
            <a:ext cx="8456200" cy="2200359"/>
          </a:xfrm>
          <a:prstGeom prst="rect">
            <a:avLst/>
          </a:prstGeom>
        </p:spPr>
      </p:pic>
    </p:spTree>
    <p:extLst>
      <p:ext uri="{BB962C8B-B14F-4D97-AF65-F5344CB8AC3E}">
        <p14:creationId xmlns:p14="http://schemas.microsoft.com/office/powerpoint/2010/main" val="2181575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a:xfrm>
            <a:off x="8384146" y="6297769"/>
            <a:ext cx="566671" cy="281368"/>
          </a:xfrm>
          <a:solidFill>
            <a:schemeClr val="bg1"/>
          </a:solidFill>
        </p:spPr>
        <p:txBody>
          <a:bodyPr/>
          <a:lstStyle/>
          <a:p>
            <a:fld id="{86CB4B4D-7CA3-9044-876B-883B54F8677D}" type="slidenum">
              <a:rPr lang="en-US" smtClean="0">
                <a:solidFill>
                  <a:srgbClr val="CCCCFF"/>
                </a:solidFill>
              </a:rPr>
              <a:t>25</a:t>
            </a:fld>
            <a:endParaRPr lang="en-US" dirty="0">
              <a:solidFill>
                <a:srgbClr val="CCCCFF"/>
              </a:solidFill>
            </a:endParaRPr>
          </a:p>
        </p:txBody>
      </p:sp>
      <p:sp>
        <p:nvSpPr>
          <p:cNvPr id="8" name="Title 1"/>
          <p:cNvSpPr>
            <a:spLocks noGrp="1"/>
          </p:cNvSpPr>
          <p:nvPr>
            <p:ph type="title"/>
          </p:nvPr>
        </p:nvSpPr>
        <p:spPr>
          <a:xfrm>
            <a:off x="427836" y="-18010"/>
            <a:ext cx="9291718" cy="1112837"/>
          </a:xfrm>
        </p:spPr>
        <p:txBody>
          <a:bodyPr/>
          <a:lstStyle/>
          <a:p>
            <a:r>
              <a:rPr lang="en-US" sz="3600" b="1" dirty="0">
                <a:solidFill>
                  <a:srgbClr val="FFFF00"/>
                </a:solidFill>
              </a:rPr>
              <a:t>Community Challenges – To Address</a:t>
            </a:r>
            <a:endParaRPr lang="en-US" sz="3600" b="1" dirty="0"/>
          </a:p>
        </p:txBody>
      </p:sp>
      <p:sp>
        <p:nvSpPr>
          <p:cNvPr id="9" name="Rectangle 8"/>
          <p:cNvSpPr/>
          <p:nvPr/>
        </p:nvSpPr>
        <p:spPr>
          <a:xfrm>
            <a:off x="3760631" y="1166060"/>
            <a:ext cx="5383369" cy="489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ipart&#10;&#10;Description generated with high confidence">
            <a:extLst>
              <a:ext uri="{FF2B5EF4-FFF2-40B4-BE49-F238E27FC236}">
                <a16:creationId xmlns:a16="http://schemas.microsoft.com/office/drawing/2014/main" id="{7D9ABF73-44B4-4532-8A8E-CF52002D567F}"/>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788920" y="3941380"/>
            <a:ext cx="6449458" cy="2941638"/>
          </a:xfrm>
          <a:prstGeom prst="rect">
            <a:avLst/>
          </a:prstGeom>
        </p:spPr>
      </p:pic>
      <p:pic>
        <p:nvPicPr>
          <p:cNvPr id="31" name="Picture 30">
            <a:extLst>
              <a:ext uri="{FF2B5EF4-FFF2-40B4-BE49-F238E27FC236}">
                <a16:creationId xmlns:a16="http://schemas.microsoft.com/office/drawing/2014/main" id="{AA734B0C-BCF8-46E4-9273-28BE7BB86C2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1107583"/>
            <a:ext cx="3216166" cy="4837222"/>
          </a:xfrm>
          <a:prstGeom prst="rect">
            <a:avLst/>
          </a:prstGeom>
        </p:spPr>
      </p:pic>
      <p:sp>
        <p:nvSpPr>
          <p:cNvPr id="10" name="TextBox 9"/>
          <p:cNvSpPr txBox="1"/>
          <p:nvPr/>
        </p:nvSpPr>
        <p:spPr>
          <a:xfrm>
            <a:off x="3216166" y="1308525"/>
            <a:ext cx="6022212" cy="3170099"/>
          </a:xfrm>
          <a:prstGeom prst="rect">
            <a:avLst/>
          </a:prstGeom>
          <a:noFill/>
        </p:spPr>
        <p:txBody>
          <a:bodyPr wrap="square" rtlCol="0">
            <a:spAutoFit/>
          </a:bodyPr>
          <a:lstStyle/>
          <a:p>
            <a:pPr marL="605790" indent="-514350">
              <a:lnSpc>
                <a:spcPts val="2800"/>
              </a:lnSpc>
              <a:spcBef>
                <a:spcPts val="1800"/>
              </a:spcBef>
              <a:spcAft>
                <a:spcPts val="0"/>
              </a:spcAft>
              <a:buSzPct val="110000"/>
              <a:buFontTx/>
              <a:buAutoNum type="arabicPeriod"/>
            </a:pPr>
            <a:r>
              <a:rPr lang="en-US" sz="3200" b="1" kern="0" dirty="0">
                <a:latin typeface="Arial Narrow" panose="020B0606020202030204" pitchFamily="34" charset="0"/>
              </a:rPr>
              <a:t>Workforce / Affordable Housing</a:t>
            </a:r>
          </a:p>
          <a:p>
            <a:pPr marL="605790" indent="-514350">
              <a:lnSpc>
                <a:spcPts val="2800"/>
              </a:lnSpc>
              <a:spcBef>
                <a:spcPts val="1800"/>
              </a:spcBef>
              <a:spcAft>
                <a:spcPts val="0"/>
              </a:spcAft>
              <a:buSzPct val="110000"/>
              <a:buAutoNum type="arabicPeriod"/>
            </a:pPr>
            <a:r>
              <a:rPr lang="en-US" sz="3200" b="1" kern="0" dirty="0">
                <a:latin typeface="Arial Narrow" panose="020B0606020202030204" pitchFamily="34" charset="0"/>
              </a:rPr>
              <a:t>Downtowns Development</a:t>
            </a:r>
          </a:p>
          <a:p>
            <a:pPr marL="605790" indent="-514350">
              <a:lnSpc>
                <a:spcPts val="2800"/>
              </a:lnSpc>
              <a:spcBef>
                <a:spcPts val="1800"/>
              </a:spcBef>
              <a:spcAft>
                <a:spcPts val="0"/>
              </a:spcAft>
              <a:buSzPct val="110000"/>
              <a:buAutoNum type="arabicPeriod"/>
            </a:pPr>
            <a:r>
              <a:rPr lang="en-US" sz="3200" b="1" kern="0" dirty="0">
                <a:latin typeface="Arial Narrow" panose="020B0606020202030204" pitchFamily="34" charset="0"/>
              </a:rPr>
              <a:t>Education Funding</a:t>
            </a:r>
          </a:p>
          <a:p>
            <a:pPr marL="605790" indent="-514350">
              <a:lnSpc>
                <a:spcPts val="2800"/>
              </a:lnSpc>
              <a:spcBef>
                <a:spcPts val="1800"/>
              </a:spcBef>
              <a:spcAft>
                <a:spcPts val="0"/>
              </a:spcAft>
              <a:buSzPct val="110000"/>
              <a:buAutoNum type="arabicPeriod"/>
            </a:pPr>
            <a:r>
              <a:rPr lang="en-US" sz="3200" b="1" kern="0" dirty="0">
                <a:latin typeface="Arial Narrow" panose="020B0606020202030204" pitchFamily="34" charset="0"/>
              </a:rPr>
              <a:t>Infrastructure Upgrades</a:t>
            </a:r>
          </a:p>
          <a:p>
            <a:pPr marL="605790" indent="-514350">
              <a:lnSpc>
                <a:spcPts val="2800"/>
              </a:lnSpc>
              <a:spcBef>
                <a:spcPts val="1800"/>
              </a:spcBef>
              <a:spcAft>
                <a:spcPts val="0"/>
              </a:spcAft>
              <a:buSzPct val="110000"/>
              <a:buAutoNum type="arabicPeriod"/>
            </a:pPr>
            <a:r>
              <a:rPr lang="en-US" sz="3200" b="1" kern="0" dirty="0">
                <a:latin typeface="Arial Narrow" panose="020B0606020202030204" pitchFamily="34" charset="0"/>
              </a:rPr>
              <a:t>Homelessness</a:t>
            </a:r>
          </a:p>
          <a:p>
            <a:pPr>
              <a:lnSpc>
                <a:spcPts val="2800"/>
              </a:lnSpc>
              <a:spcBef>
                <a:spcPts val="0"/>
              </a:spcBef>
              <a:spcAft>
                <a:spcPts val="600"/>
              </a:spcAft>
              <a:buSzPct val="110000"/>
            </a:pPr>
            <a:endParaRPr lang="en-US" sz="2700" b="1" kern="0" dirty="0"/>
          </a:p>
        </p:txBody>
      </p:sp>
    </p:spTree>
    <p:extLst>
      <p:ext uri="{BB962C8B-B14F-4D97-AF65-F5344CB8AC3E}">
        <p14:creationId xmlns:p14="http://schemas.microsoft.com/office/powerpoint/2010/main" val="242329600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05051F-56CD-4197-B68F-20D7C7F18D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4682362" y="2573709"/>
            <a:ext cx="4465320" cy="4284291"/>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DD4370D1-D322-479D-902C-310E22F66DE4}"/>
              </a:ext>
            </a:extLst>
          </p:cNvPr>
          <p:cNvSpPr>
            <a:spLocks noGrp="1"/>
          </p:cNvSpPr>
          <p:nvPr>
            <p:ph idx="1"/>
          </p:nvPr>
        </p:nvSpPr>
        <p:spPr>
          <a:xfrm>
            <a:off x="199171" y="1203960"/>
            <a:ext cx="9369447" cy="4450080"/>
          </a:xfrm>
        </p:spPr>
        <p:txBody>
          <a:bodyPr/>
          <a:lstStyle/>
          <a:p>
            <a:pPr>
              <a:spcAft>
                <a:spcPts val="600"/>
              </a:spcAft>
            </a:pPr>
            <a:r>
              <a:rPr lang="en-US" sz="3200" dirty="0">
                <a:solidFill>
                  <a:srgbClr val="A50021"/>
                </a:solidFill>
              </a:rPr>
              <a:t>Fewer</a:t>
            </a:r>
            <a:r>
              <a:rPr lang="en-US" sz="3200" dirty="0"/>
              <a:t> Housing Units Than We Need</a:t>
            </a:r>
          </a:p>
          <a:p>
            <a:pPr>
              <a:spcAft>
                <a:spcPts val="600"/>
              </a:spcAft>
            </a:pPr>
            <a:r>
              <a:rPr lang="en-US" sz="3200" dirty="0"/>
              <a:t>Not Just Here – But </a:t>
            </a:r>
            <a:r>
              <a:rPr lang="en-US" sz="3200" u="sng" dirty="0">
                <a:solidFill>
                  <a:srgbClr val="0070C0"/>
                </a:solidFill>
              </a:rPr>
              <a:t>A National Problem</a:t>
            </a:r>
          </a:p>
          <a:p>
            <a:pPr>
              <a:spcBef>
                <a:spcPts val="0"/>
              </a:spcBef>
              <a:spcAft>
                <a:spcPts val="400"/>
              </a:spcAft>
            </a:pPr>
            <a:r>
              <a:rPr lang="en-US" sz="3200" dirty="0"/>
              <a:t>Housing </a:t>
            </a:r>
            <a:r>
              <a:rPr lang="en-US" sz="3200" dirty="0">
                <a:solidFill>
                  <a:srgbClr val="A50021"/>
                </a:solidFill>
              </a:rPr>
              <a:t>Shortage </a:t>
            </a:r>
            <a:r>
              <a:rPr lang="en-US" sz="3200" u="sng" dirty="0">
                <a:solidFill>
                  <a:srgbClr val="A50021"/>
                </a:solidFill>
              </a:rPr>
              <a:t>Impacts</a:t>
            </a:r>
            <a:r>
              <a:rPr lang="en-US" sz="3200" dirty="0"/>
              <a:t>:</a:t>
            </a:r>
          </a:p>
          <a:p>
            <a:pPr lvl="1">
              <a:spcBef>
                <a:spcPts val="0"/>
              </a:spcBef>
              <a:spcAft>
                <a:spcPts val="400"/>
              </a:spcAft>
            </a:pPr>
            <a:r>
              <a:rPr lang="en-US" sz="3200" dirty="0"/>
              <a:t>Drives Up Prices </a:t>
            </a:r>
          </a:p>
          <a:p>
            <a:pPr lvl="1">
              <a:spcBef>
                <a:spcPts val="0"/>
              </a:spcBef>
              <a:spcAft>
                <a:spcPts val="400"/>
              </a:spcAft>
            </a:pPr>
            <a:r>
              <a:rPr lang="en-US" sz="3200" dirty="0"/>
              <a:t>Forces Low Income Citizens Out </a:t>
            </a:r>
          </a:p>
          <a:p>
            <a:pPr lvl="1">
              <a:spcBef>
                <a:spcPts val="0"/>
              </a:spcBef>
              <a:spcAft>
                <a:spcPts val="400"/>
              </a:spcAft>
            </a:pPr>
            <a:r>
              <a:rPr lang="en-US" sz="3200" dirty="0"/>
              <a:t>Increases Sprawl And Traffic</a:t>
            </a:r>
          </a:p>
          <a:p>
            <a:pPr lvl="1">
              <a:spcBef>
                <a:spcPts val="0"/>
              </a:spcBef>
              <a:spcAft>
                <a:spcPts val="400"/>
              </a:spcAft>
            </a:pPr>
            <a:r>
              <a:rPr lang="en-US" sz="3200" dirty="0"/>
              <a:t>Increases Homelessness</a:t>
            </a:r>
          </a:p>
          <a:p>
            <a:pPr lvl="1">
              <a:spcBef>
                <a:spcPts val="0"/>
              </a:spcBef>
              <a:spcAft>
                <a:spcPts val="400"/>
              </a:spcAft>
            </a:pPr>
            <a:r>
              <a:rPr lang="en-US" sz="3200" dirty="0"/>
              <a:t>Less Attractive</a:t>
            </a:r>
          </a:p>
          <a:p>
            <a:pPr marL="0" indent="0">
              <a:buNone/>
            </a:pPr>
            <a:endParaRPr lang="en-US" dirty="0"/>
          </a:p>
          <a:p>
            <a:endParaRPr lang="en-US" dirty="0"/>
          </a:p>
          <a:p>
            <a:endParaRPr lang="en-US" dirty="0"/>
          </a:p>
        </p:txBody>
      </p:sp>
      <p:sp>
        <p:nvSpPr>
          <p:cNvPr id="5" name="Title 1">
            <a:extLst>
              <a:ext uri="{FF2B5EF4-FFF2-40B4-BE49-F238E27FC236}">
                <a16:creationId xmlns:a16="http://schemas.microsoft.com/office/drawing/2014/main" id="{CF405A8F-8B62-4853-B667-EE48F8455F87}"/>
              </a:ext>
            </a:extLst>
          </p:cNvPr>
          <p:cNvSpPr>
            <a:spLocks noGrp="1"/>
          </p:cNvSpPr>
          <p:nvPr>
            <p:ph type="title"/>
          </p:nvPr>
        </p:nvSpPr>
        <p:spPr>
          <a:xfrm>
            <a:off x="199171" y="14973"/>
            <a:ext cx="8838149" cy="1112837"/>
          </a:xfrm>
        </p:spPr>
        <p:txBody>
          <a:bodyPr/>
          <a:lstStyle/>
          <a:p>
            <a:pPr>
              <a:lnSpc>
                <a:spcPts val="3600"/>
              </a:lnSpc>
            </a:pPr>
            <a:r>
              <a:rPr lang="en-US" sz="3200" dirty="0"/>
              <a:t>  Greatest Challenge </a:t>
            </a:r>
            <a:r>
              <a:rPr lang="en-US" sz="3200" dirty="0">
                <a:solidFill>
                  <a:srgbClr val="FFFF00"/>
                </a:solidFill>
              </a:rPr>
              <a:t>Affordable</a:t>
            </a:r>
            <a:r>
              <a:rPr lang="en-US" sz="3200" dirty="0"/>
              <a:t> Housing</a:t>
            </a:r>
          </a:p>
        </p:txBody>
      </p:sp>
    </p:spTree>
    <p:extLst>
      <p:ext uri="{BB962C8B-B14F-4D97-AF65-F5344CB8AC3E}">
        <p14:creationId xmlns:p14="http://schemas.microsoft.com/office/powerpoint/2010/main" val="807158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C790B5A-0DD4-44C6-A410-A117007570B5}"/>
              </a:ext>
            </a:extLst>
          </p:cNvPr>
          <p:cNvGraphicFramePr/>
          <p:nvPr>
            <p:extLst>
              <p:ext uri="{D42A27DB-BD31-4B8C-83A1-F6EECF244321}">
                <p14:modId xmlns:p14="http://schemas.microsoft.com/office/powerpoint/2010/main" val="2087535864"/>
              </p:ext>
            </p:extLst>
          </p:nvPr>
        </p:nvGraphicFramePr>
        <p:xfrm>
          <a:off x="213360" y="1203960"/>
          <a:ext cx="8930640" cy="5654040"/>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Right 8">
            <a:extLst>
              <a:ext uri="{FF2B5EF4-FFF2-40B4-BE49-F238E27FC236}">
                <a16:creationId xmlns:a16="http://schemas.microsoft.com/office/drawing/2014/main" id="{06DD0A7B-9F9D-49A6-BDDB-B7F9AF870123}"/>
              </a:ext>
            </a:extLst>
          </p:cNvPr>
          <p:cNvSpPr/>
          <p:nvPr/>
        </p:nvSpPr>
        <p:spPr>
          <a:xfrm rot="1338186">
            <a:off x="6133050" y="2341335"/>
            <a:ext cx="2586173" cy="205943"/>
          </a:xfrm>
          <a:prstGeom prst="rightArrow">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E545DF1-0E85-4ACC-8356-AF0F5DAE8CF5}"/>
              </a:ext>
            </a:extLst>
          </p:cNvPr>
          <p:cNvSpPr/>
          <p:nvPr/>
        </p:nvSpPr>
        <p:spPr>
          <a:xfrm rot="8736590">
            <a:off x="3075611" y="2428585"/>
            <a:ext cx="1571848" cy="162993"/>
          </a:xfrm>
          <a:prstGeom prst="rightArrow">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909FCAC-5A6B-48DF-98AE-27196223D870}"/>
              </a:ext>
            </a:extLst>
          </p:cNvPr>
          <p:cNvSpPr txBox="1"/>
          <p:nvPr/>
        </p:nvSpPr>
        <p:spPr>
          <a:xfrm>
            <a:off x="4318804" y="1640133"/>
            <a:ext cx="2407920" cy="584775"/>
          </a:xfrm>
          <a:prstGeom prst="rect">
            <a:avLst/>
          </a:prstGeom>
          <a:solidFill>
            <a:srgbClr val="0070C0"/>
          </a:solidFill>
          <a:ln>
            <a:solidFill>
              <a:schemeClr val="tx1"/>
            </a:solidFill>
          </a:ln>
        </p:spPr>
        <p:txBody>
          <a:bodyPr wrap="square" rtlCol="0">
            <a:spAutoFit/>
          </a:bodyPr>
          <a:lstStyle/>
          <a:p>
            <a:r>
              <a:rPr lang="en-US" sz="3200" b="1" dirty="0">
                <a:solidFill>
                  <a:srgbClr val="FFFF00"/>
                </a:solidFill>
                <a:effectLst>
                  <a:outerShdw blurRad="38100" dist="38100" dir="2700000" algn="tl">
                    <a:srgbClr val="000000"/>
                  </a:outerShdw>
                </a:effectLst>
              </a:rPr>
              <a:t>Multifamily</a:t>
            </a:r>
          </a:p>
        </p:txBody>
      </p:sp>
      <p:sp>
        <p:nvSpPr>
          <p:cNvPr id="12" name="TextBox 11">
            <a:extLst>
              <a:ext uri="{FF2B5EF4-FFF2-40B4-BE49-F238E27FC236}">
                <a16:creationId xmlns:a16="http://schemas.microsoft.com/office/drawing/2014/main" id="{CE1B1DBA-9C2C-4854-8154-4B305792E0DE}"/>
              </a:ext>
            </a:extLst>
          </p:cNvPr>
          <p:cNvSpPr txBox="1"/>
          <p:nvPr/>
        </p:nvSpPr>
        <p:spPr>
          <a:xfrm>
            <a:off x="106680" y="293601"/>
            <a:ext cx="9144000" cy="584775"/>
          </a:xfrm>
          <a:prstGeom prst="rect">
            <a:avLst/>
          </a:prstGeom>
          <a:noFill/>
        </p:spPr>
        <p:txBody>
          <a:bodyPr wrap="square" rtlCol="0">
            <a:spAutoFit/>
          </a:bodyPr>
          <a:lstStyle/>
          <a:p>
            <a:r>
              <a:rPr lang="en-US" sz="3000" b="1" dirty="0">
                <a:solidFill>
                  <a:srgbClr val="FFFF00"/>
                </a:solidFill>
              </a:rPr>
              <a:t>New Housing </a:t>
            </a:r>
            <a:r>
              <a:rPr lang="en-US" sz="3200" b="1" dirty="0">
                <a:solidFill>
                  <a:schemeClr val="bg1"/>
                </a:solidFill>
              </a:rPr>
              <a:t>In Washoe County – Past 20 </a:t>
            </a:r>
            <a:r>
              <a:rPr lang="en-US" sz="3200" b="1" dirty="0" err="1">
                <a:solidFill>
                  <a:schemeClr val="bg1"/>
                </a:solidFill>
              </a:rPr>
              <a:t>Yrs</a:t>
            </a:r>
            <a:endParaRPr lang="en-US" sz="3200" b="1" dirty="0">
              <a:solidFill>
                <a:schemeClr val="bg1"/>
              </a:solidFill>
            </a:endParaRPr>
          </a:p>
        </p:txBody>
      </p:sp>
      <p:sp>
        <p:nvSpPr>
          <p:cNvPr id="13" name="Oval 12">
            <a:extLst>
              <a:ext uri="{FF2B5EF4-FFF2-40B4-BE49-F238E27FC236}">
                <a16:creationId xmlns:a16="http://schemas.microsoft.com/office/drawing/2014/main" id="{42E9CC3E-C08C-49E7-A6C3-E82B5B7D7909}"/>
              </a:ext>
            </a:extLst>
          </p:cNvPr>
          <p:cNvSpPr/>
          <p:nvPr/>
        </p:nvSpPr>
        <p:spPr>
          <a:xfrm rot="21119623">
            <a:off x="5433332" y="4656003"/>
            <a:ext cx="3528841" cy="60697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44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ts val="4100"/>
              </a:lnSpc>
            </a:pPr>
            <a:r>
              <a:rPr lang="en-US" sz="4000" b="1" dirty="0">
                <a:solidFill>
                  <a:srgbClr val="FFFF00"/>
                </a:solidFill>
              </a:rPr>
              <a:t>Lands Bill Helps Housing, Industrial Land And Traffic</a:t>
            </a:r>
          </a:p>
        </p:txBody>
      </p:sp>
      <p:sp>
        <p:nvSpPr>
          <p:cNvPr id="4" name="Text Placeholder 3"/>
          <p:cNvSpPr>
            <a:spLocks noGrp="1"/>
          </p:cNvSpPr>
          <p:nvPr>
            <p:ph type="body" sz="quarter" idx="10"/>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 y="1117172"/>
            <a:ext cx="9186203" cy="562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684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287588"/>
            <a:ext cx="9144000" cy="4731033"/>
          </a:xfrm>
        </p:spPr>
        <p:txBody>
          <a:bodyPr/>
          <a:lstStyle/>
          <a:p>
            <a:pPr lvl="1">
              <a:lnSpc>
                <a:spcPts val="2500"/>
              </a:lnSpc>
              <a:spcBef>
                <a:spcPts val="0"/>
              </a:spcBef>
              <a:spcAft>
                <a:spcPts val="1200"/>
              </a:spcAft>
            </a:pPr>
            <a:r>
              <a:rPr lang="en-US" dirty="0"/>
              <a:t>Funding For </a:t>
            </a:r>
            <a:r>
              <a:rPr lang="en-US" dirty="0">
                <a:solidFill>
                  <a:srgbClr val="0070C0"/>
                </a:solidFill>
              </a:rPr>
              <a:t>School Infrastructure </a:t>
            </a:r>
            <a:r>
              <a:rPr lang="en-US" dirty="0"/>
              <a:t>– WC-1</a:t>
            </a:r>
          </a:p>
          <a:p>
            <a:pPr lvl="1">
              <a:lnSpc>
                <a:spcPts val="2500"/>
              </a:lnSpc>
              <a:spcBef>
                <a:spcPts val="0"/>
              </a:spcBef>
              <a:spcAft>
                <a:spcPts val="1200"/>
              </a:spcAft>
            </a:pPr>
            <a:r>
              <a:rPr lang="en-US" dirty="0">
                <a:solidFill>
                  <a:srgbClr val="0070C0"/>
                </a:solidFill>
              </a:rPr>
              <a:t>Downtowns</a:t>
            </a:r>
            <a:r>
              <a:rPr lang="en-US" dirty="0"/>
              <a:t> Revitalization – Start-Up Row</a:t>
            </a:r>
          </a:p>
          <a:p>
            <a:pPr lvl="1">
              <a:lnSpc>
                <a:spcPts val="2500"/>
              </a:lnSpc>
              <a:spcBef>
                <a:spcPts val="0"/>
              </a:spcBef>
              <a:spcAft>
                <a:spcPts val="1200"/>
              </a:spcAft>
            </a:pPr>
            <a:r>
              <a:rPr lang="en-US" dirty="0">
                <a:solidFill>
                  <a:srgbClr val="0070C0"/>
                </a:solidFill>
              </a:rPr>
              <a:t>Arts and Culture </a:t>
            </a:r>
            <a:r>
              <a:rPr lang="en-US" dirty="0"/>
              <a:t>– Art Map; Business &amp; Arts</a:t>
            </a:r>
          </a:p>
          <a:p>
            <a:pPr lvl="1">
              <a:lnSpc>
                <a:spcPts val="2500"/>
              </a:lnSpc>
              <a:spcBef>
                <a:spcPts val="0"/>
              </a:spcBef>
              <a:spcAft>
                <a:spcPts val="1200"/>
              </a:spcAft>
            </a:pPr>
            <a:r>
              <a:rPr lang="en-US" dirty="0"/>
              <a:t>Housing Crisis – Developers Workshop</a:t>
            </a:r>
          </a:p>
          <a:p>
            <a:pPr lvl="1">
              <a:lnSpc>
                <a:spcPts val="2500"/>
              </a:lnSpc>
              <a:spcBef>
                <a:spcPts val="0"/>
              </a:spcBef>
              <a:spcAft>
                <a:spcPts val="1200"/>
              </a:spcAft>
            </a:pPr>
            <a:r>
              <a:rPr lang="en-US" dirty="0"/>
              <a:t>Regional </a:t>
            </a:r>
            <a:r>
              <a:rPr lang="en-US" dirty="0">
                <a:solidFill>
                  <a:srgbClr val="0070C0"/>
                </a:solidFill>
              </a:rPr>
              <a:t>Trails</a:t>
            </a:r>
            <a:r>
              <a:rPr lang="en-US" dirty="0"/>
              <a:t> Coordinated Planning</a:t>
            </a:r>
          </a:p>
          <a:p>
            <a:pPr lvl="1">
              <a:lnSpc>
                <a:spcPts val="2500"/>
              </a:lnSpc>
              <a:spcBef>
                <a:spcPts val="0"/>
              </a:spcBef>
              <a:spcAft>
                <a:spcPts val="1200"/>
              </a:spcAft>
            </a:pPr>
            <a:r>
              <a:rPr lang="en-US" dirty="0"/>
              <a:t>Traffic Issues On I-80 (Transit &amp; Capacity) </a:t>
            </a:r>
          </a:p>
          <a:p>
            <a:pPr lvl="1">
              <a:lnSpc>
                <a:spcPts val="2500"/>
              </a:lnSpc>
              <a:spcBef>
                <a:spcPts val="0"/>
              </a:spcBef>
              <a:spcAft>
                <a:spcPts val="1200"/>
              </a:spcAft>
            </a:pPr>
            <a:r>
              <a:rPr lang="en-US" dirty="0">
                <a:solidFill>
                  <a:srgbClr val="0070C0"/>
                </a:solidFill>
              </a:rPr>
              <a:t>Regional Flood Control </a:t>
            </a:r>
            <a:r>
              <a:rPr lang="en-US" dirty="0"/>
              <a:t>– TR Needs Committee</a:t>
            </a:r>
          </a:p>
          <a:p>
            <a:pPr lvl="1">
              <a:lnSpc>
                <a:spcPts val="2500"/>
              </a:lnSpc>
              <a:spcBef>
                <a:spcPts val="0"/>
              </a:spcBef>
              <a:spcAft>
                <a:spcPts val="1200"/>
              </a:spcAft>
            </a:pPr>
            <a:r>
              <a:rPr lang="en-US" dirty="0"/>
              <a:t>Eddy House – Training Facility Homeless Youth</a:t>
            </a:r>
          </a:p>
          <a:p>
            <a:pPr lvl="1">
              <a:lnSpc>
                <a:spcPts val="2500"/>
              </a:lnSpc>
              <a:spcBef>
                <a:spcPts val="0"/>
              </a:spcBef>
              <a:spcAft>
                <a:spcPts val="1200"/>
              </a:spcAft>
            </a:pPr>
            <a:r>
              <a:rPr lang="en-US" dirty="0">
                <a:solidFill>
                  <a:srgbClr val="0070C0"/>
                </a:solidFill>
              </a:rPr>
              <a:t>Transitional Housing </a:t>
            </a:r>
            <a:r>
              <a:rPr lang="en-US" dirty="0"/>
              <a:t>Dorms on Sage Street</a:t>
            </a:r>
          </a:p>
          <a:p>
            <a:pPr lvl="1">
              <a:lnSpc>
                <a:spcPts val="2500"/>
              </a:lnSpc>
              <a:spcBef>
                <a:spcPts val="0"/>
              </a:spcBef>
              <a:spcAft>
                <a:spcPts val="1200"/>
              </a:spcAft>
            </a:pPr>
            <a:r>
              <a:rPr lang="en-US" dirty="0"/>
              <a:t>Regional Land’s Bill</a:t>
            </a:r>
          </a:p>
          <a:p>
            <a:pPr lvl="1">
              <a:lnSpc>
                <a:spcPts val="2500"/>
              </a:lnSpc>
              <a:spcAft>
                <a:spcPts val="300"/>
              </a:spcAft>
            </a:pPr>
            <a:endParaRPr lang="en-US" dirty="0"/>
          </a:p>
          <a:p>
            <a:pPr lvl="1">
              <a:lnSpc>
                <a:spcPts val="2500"/>
              </a:lnSpc>
              <a:spcAft>
                <a:spcPts val="300"/>
              </a:spcAft>
            </a:pPr>
            <a:endParaRPr lang="en-US" dirty="0"/>
          </a:p>
          <a:p>
            <a:pPr>
              <a:lnSpc>
                <a:spcPts val="2500"/>
              </a:lnSpc>
              <a:spcAft>
                <a:spcPts val="300"/>
              </a:spcAft>
            </a:pPr>
            <a:endParaRPr lang="en-US" sz="2800" dirty="0"/>
          </a:p>
        </p:txBody>
      </p:sp>
      <p:sp>
        <p:nvSpPr>
          <p:cNvPr id="3" name="Title 2"/>
          <p:cNvSpPr>
            <a:spLocks noGrp="1"/>
          </p:cNvSpPr>
          <p:nvPr>
            <p:ph type="title"/>
          </p:nvPr>
        </p:nvSpPr>
        <p:spPr>
          <a:xfrm>
            <a:off x="150127" y="-27519"/>
            <a:ext cx="9389658" cy="1112837"/>
          </a:xfrm>
        </p:spPr>
        <p:txBody>
          <a:bodyPr/>
          <a:lstStyle/>
          <a:p>
            <a:r>
              <a:rPr lang="en-US" sz="4000" b="1" dirty="0"/>
              <a:t>Community Development Initiatives</a:t>
            </a:r>
          </a:p>
        </p:txBody>
      </p:sp>
    </p:spTree>
    <p:extLst>
      <p:ext uri="{BB962C8B-B14F-4D97-AF65-F5344CB8AC3E}">
        <p14:creationId xmlns:p14="http://schemas.microsoft.com/office/powerpoint/2010/main" val="171851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89" y="-2606"/>
            <a:ext cx="8972080" cy="1112837"/>
          </a:xfrm>
        </p:spPr>
        <p:txBody>
          <a:bodyPr/>
          <a:lstStyle/>
          <a:p>
            <a:r>
              <a:rPr lang="en-US" sz="4000" dirty="0"/>
              <a:t>EDAWN’s Strategic Plan</a:t>
            </a:r>
            <a:endParaRPr lang="en-US" sz="4000" dirty="0">
              <a:solidFill>
                <a:srgbClr val="FFFF00"/>
              </a:solidFill>
            </a:endParaRPr>
          </a:p>
        </p:txBody>
      </p:sp>
      <p:sp>
        <p:nvSpPr>
          <p:cNvPr id="10" name="Slide Number Placeholder 4"/>
          <p:cNvSpPr txBox="1">
            <a:spLocks/>
          </p:cNvSpPr>
          <p:nvPr/>
        </p:nvSpPr>
        <p:spPr>
          <a:xfrm>
            <a:off x="8594434" y="6313010"/>
            <a:ext cx="549565" cy="54499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99263B6-23A9-4189-993C-C36D5F72F051}" type="slidenum">
              <a:rPr kumimoji="0" lang="en-US" sz="2400" b="1" i="0" u="none" strike="noStrike" kern="1200" cap="none" spc="0" normalizeH="0" baseline="0" noProof="0" smtClean="0">
                <a:ln>
                  <a:noFill/>
                </a:ln>
                <a:solidFill>
                  <a:schemeClr val="bg1">
                    <a:lumMod val="85000"/>
                  </a:schemeClr>
                </a:solidFill>
                <a:effectLst/>
                <a:uLnTx/>
                <a:uFillTx/>
                <a:latin typeface="Arial" pitchFamily="34" charset="0"/>
                <a:ea typeface="ＭＳ Ｐゴシック"/>
                <a:cs typeface="ＭＳ Ｐゴシック"/>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2400" b="1" i="0" u="none" strike="noStrike" kern="1200" cap="none" spc="0" normalizeH="0" baseline="0" noProof="0" dirty="0">
              <a:ln>
                <a:noFill/>
              </a:ln>
              <a:solidFill>
                <a:schemeClr val="bg1">
                  <a:lumMod val="85000"/>
                </a:schemeClr>
              </a:solidFill>
              <a:effectLst/>
              <a:uLnTx/>
              <a:uFillTx/>
              <a:latin typeface="Arial" pitchFamily="34" charset="0"/>
              <a:ea typeface="ＭＳ Ｐゴシック"/>
              <a:cs typeface="ＭＳ Ｐゴシック"/>
            </a:endParaRPr>
          </a:p>
        </p:txBody>
      </p:sp>
      <p:sp>
        <p:nvSpPr>
          <p:cNvPr id="13" name="Oval 12"/>
          <p:cNvSpPr/>
          <p:nvPr/>
        </p:nvSpPr>
        <p:spPr>
          <a:xfrm>
            <a:off x="1966688" y="4034522"/>
            <a:ext cx="4978400" cy="2688888"/>
          </a:xfrm>
          <a:prstGeom prst="ellipse">
            <a:avLst/>
          </a:prstGeom>
          <a:solidFill>
            <a:srgbClr val="0070C0"/>
          </a:solidFill>
          <a:ln w="57150">
            <a:solidFill>
              <a:schemeClr val="tx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3613140" y="4354286"/>
            <a:ext cx="242601" cy="5402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descr="A close up of a stool&#10;&#10;Description automatically generated">
            <a:extLst>
              <a:ext uri="{FF2B5EF4-FFF2-40B4-BE49-F238E27FC236}">
                <a16:creationId xmlns:a16="http://schemas.microsoft.com/office/drawing/2014/main" id="{20DAC50F-466F-49FD-AF06-A0FEE2F2EF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4877" y="2441644"/>
            <a:ext cx="2878648" cy="3291972"/>
          </a:xfrm>
          <a:prstGeom prst="rect">
            <a:avLst/>
          </a:prstGeom>
        </p:spPr>
      </p:pic>
      <p:sp>
        <p:nvSpPr>
          <p:cNvPr id="14" name="TextBox 13"/>
          <p:cNvSpPr txBox="1"/>
          <p:nvPr/>
        </p:nvSpPr>
        <p:spPr>
          <a:xfrm>
            <a:off x="410379" y="4598126"/>
            <a:ext cx="2472974" cy="990015"/>
          </a:xfrm>
          <a:prstGeom prst="rect">
            <a:avLst/>
          </a:prstGeom>
          <a:solidFill>
            <a:schemeClr val="accent1">
              <a:lumMod val="50000"/>
            </a:schemeClr>
          </a:solidFill>
          <a:ln w="38100">
            <a:solidFill>
              <a:srgbClr val="A50021"/>
            </a:solidFill>
          </a:ln>
          <a:effectLst>
            <a:outerShdw blurRad="50800" dist="50800" dir="5400000" algn="ctr" rotWithShape="0">
              <a:schemeClr val="tx1"/>
            </a:outerShdw>
          </a:effectLst>
        </p:spPr>
        <p:txBody>
          <a:bodyPr wrap="square" rtlCol="0">
            <a:spAutoFit/>
          </a:bodyPr>
          <a:lstStyle/>
          <a:p>
            <a:pPr>
              <a:lnSpc>
                <a:spcPts val="3500"/>
              </a:lnSpc>
            </a:pPr>
            <a:r>
              <a:rPr lang="en-US" sz="3200" b="1" dirty="0">
                <a:solidFill>
                  <a:srgbClr val="FFFF00"/>
                </a:solidFill>
                <a:effectLst>
                  <a:outerShdw blurRad="38100" dist="38100" dir="2700000" algn="tl">
                    <a:srgbClr val="000000">
                      <a:alpha val="43137"/>
                    </a:srgbClr>
                  </a:outerShdw>
                </a:effectLst>
              </a:rPr>
              <a:t>Retention / Expansion</a:t>
            </a:r>
          </a:p>
        </p:txBody>
      </p:sp>
      <p:cxnSp>
        <p:nvCxnSpPr>
          <p:cNvPr id="22" name="Straight Arrow Connector 21"/>
          <p:cNvCxnSpPr>
            <a:cxnSpLocks/>
          </p:cNvCxnSpPr>
          <p:nvPr/>
        </p:nvCxnSpPr>
        <p:spPr>
          <a:xfrm flipH="1">
            <a:off x="4854329" y="1814286"/>
            <a:ext cx="1169100" cy="82170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2540000" y="1814286"/>
            <a:ext cx="1661104" cy="82170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442962" y="1216435"/>
            <a:ext cx="6028183" cy="707886"/>
          </a:xfrm>
          <a:prstGeom prst="rect">
            <a:avLst/>
          </a:prstGeom>
          <a:solidFill>
            <a:schemeClr val="accent1">
              <a:lumMod val="50000"/>
            </a:schemeClr>
          </a:solidFill>
          <a:ln w="19050">
            <a:solidFill>
              <a:schemeClr val="tx1"/>
            </a:solidFill>
          </a:ln>
          <a:effectLst>
            <a:outerShdw blurRad="50800" dist="50800" dir="5400000" algn="ctr" rotWithShape="0">
              <a:schemeClr val="tx1"/>
            </a:outerShdw>
          </a:effectLst>
        </p:spPr>
        <p:txBody>
          <a:bodyPr wrap="square" rtlCol="0">
            <a:spAutoFit/>
          </a:bodyPr>
          <a:lstStyle/>
          <a:p>
            <a:r>
              <a:rPr lang="en-US" sz="4000" b="1" dirty="0">
                <a:solidFill>
                  <a:schemeClr val="bg2">
                    <a:lumMod val="20000"/>
                    <a:lumOff val="80000"/>
                  </a:schemeClr>
                </a:solidFill>
                <a:effectLst>
                  <a:outerShdw blurRad="38100" dist="38100" dir="2700000" algn="tl">
                    <a:srgbClr val="000000">
                      <a:alpha val="43137"/>
                    </a:srgbClr>
                  </a:outerShdw>
                </a:effectLst>
              </a:rPr>
              <a:t>Workforce Development</a:t>
            </a:r>
          </a:p>
        </p:txBody>
      </p:sp>
      <p:sp>
        <p:nvSpPr>
          <p:cNvPr id="15" name="TextBox 14"/>
          <p:cNvSpPr txBox="1"/>
          <p:nvPr/>
        </p:nvSpPr>
        <p:spPr>
          <a:xfrm>
            <a:off x="5616551" y="2992379"/>
            <a:ext cx="3447203" cy="990015"/>
          </a:xfrm>
          <a:prstGeom prst="rect">
            <a:avLst/>
          </a:prstGeom>
          <a:solidFill>
            <a:schemeClr val="accent1">
              <a:lumMod val="50000"/>
            </a:schemeClr>
          </a:solidFill>
          <a:ln w="38100">
            <a:solidFill>
              <a:srgbClr val="A50021"/>
            </a:solidFill>
          </a:ln>
          <a:effectLst>
            <a:outerShdw blurRad="50800" dist="50800" dir="5400000" algn="ctr" rotWithShape="0">
              <a:schemeClr val="tx1"/>
            </a:outerShdw>
          </a:effectLst>
        </p:spPr>
        <p:txBody>
          <a:bodyPr wrap="square" rtlCol="0">
            <a:spAutoFit/>
          </a:bodyPr>
          <a:lstStyle/>
          <a:p>
            <a:pPr algn="ctr">
              <a:lnSpc>
                <a:spcPts val="3500"/>
              </a:lnSpc>
            </a:pPr>
            <a:r>
              <a:rPr lang="en-US" sz="3200" b="1" dirty="0">
                <a:solidFill>
                  <a:srgbClr val="FFFF00"/>
                </a:solidFill>
                <a:effectLst>
                  <a:outerShdw blurRad="38100" dist="38100" dir="2700000" algn="tl">
                    <a:srgbClr val="000000">
                      <a:alpha val="43137"/>
                    </a:srgbClr>
                  </a:outerShdw>
                </a:effectLst>
              </a:rPr>
              <a:t>Entrepreneurial  </a:t>
            </a:r>
          </a:p>
          <a:p>
            <a:pPr algn="ctr">
              <a:lnSpc>
                <a:spcPts val="3500"/>
              </a:lnSpc>
            </a:pPr>
            <a:r>
              <a:rPr lang="en-US" sz="3200" b="1" dirty="0">
                <a:solidFill>
                  <a:srgbClr val="FFFF00"/>
                </a:solidFill>
                <a:effectLst>
                  <a:outerShdw blurRad="38100" dist="38100" dir="2700000" algn="tl">
                    <a:srgbClr val="000000">
                      <a:alpha val="43137"/>
                    </a:srgbClr>
                  </a:outerShdw>
                </a:effectLst>
              </a:rPr>
              <a:t>/ Startup Growth</a:t>
            </a:r>
          </a:p>
        </p:txBody>
      </p:sp>
      <p:sp>
        <p:nvSpPr>
          <p:cNvPr id="16" name="TextBox 15"/>
          <p:cNvSpPr txBox="1"/>
          <p:nvPr/>
        </p:nvSpPr>
        <p:spPr>
          <a:xfrm>
            <a:off x="805870" y="3158312"/>
            <a:ext cx="2403088" cy="646331"/>
          </a:xfrm>
          <a:prstGeom prst="rect">
            <a:avLst/>
          </a:prstGeom>
          <a:solidFill>
            <a:schemeClr val="accent1">
              <a:lumMod val="50000"/>
            </a:schemeClr>
          </a:solidFill>
          <a:ln w="38100">
            <a:solidFill>
              <a:srgbClr val="A50021"/>
            </a:solidFill>
          </a:ln>
          <a:effectLst>
            <a:outerShdw blurRad="50800" dist="50800" dir="5400000" algn="ctr" rotWithShape="0">
              <a:schemeClr val="tx1"/>
            </a:outerShdw>
          </a:effectLst>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Attraction</a:t>
            </a:r>
          </a:p>
        </p:txBody>
      </p:sp>
      <p:sp>
        <p:nvSpPr>
          <p:cNvPr id="31" name="Freeform: Shape 30">
            <a:extLst>
              <a:ext uri="{FF2B5EF4-FFF2-40B4-BE49-F238E27FC236}">
                <a16:creationId xmlns:a16="http://schemas.microsoft.com/office/drawing/2014/main" id="{FCC0CF8D-DBE3-49A9-8BFC-CC0E219D159D}"/>
              </a:ext>
            </a:extLst>
          </p:cNvPr>
          <p:cNvSpPr/>
          <p:nvPr/>
        </p:nvSpPr>
        <p:spPr>
          <a:xfrm rot="10800000">
            <a:off x="4538328" y="4327411"/>
            <a:ext cx="894167" cy="433387"/>
          </a:xfrm>
          <a:custGeom>
            <a:avLst/>
            <a:gdLst>
              <a:gd name="connsiteX0" fmla="*/ 871538 w 881063"/>
              <a:gd name="connsiteY0" fmla="*/ 4762 h 433387"/>
              <a:gd name="connsiteX1" fmla="*/ 876300 w 881063"/>
              <a:gd name="connsiteY1" fmla="*/ 257175 h 433387"/>
              <a:gd name="connsiteX2" fmla="*/ 881063 w 881063"/>
              <a:gd name="connsiteY2" fmla="*/ 433387 h 433387"/>
              <a:gd name="connsiteX3" fmla="*/ 719138 w 881063"/>
              <a:gd name="connsiteY3" fmla="*/ 419100 h 433387"/>
              <a:gd name="connsiteX4" fmla="*/ 547688 w 881063"/>
              <a:gd name="connsiteY4" fmla="*/ 395287 h 433387"/>
              <a:gd name="connsiteX5" fmla="*/ 395288 w 881063"/>
              <a:gd name="connsiteY5" fmla="*/ 376237 h 433387"/>
              <a:gd name="connsiteX6" fmla="*/ 238125 w 881063"/>
              <a:gd name="connsiteY6" fmla="*/ 342900 h 433387"/>
              <a:gd name="connsiteX7" fmla="*/ 123825 w 881063"/>
              <a:gd name="connsiteY7" fmla="*/ 300037 h 433387"/>
              <a:gd name="connsiteX8" fmla="*/ 4763 w 881063"/>
              <a:gd name="connsiteY8" fmla="*/ 252412 h 433387"/>
              <a:gd name="connsiteX9" fmla="*/ 0 w 881063"/>
              <a:gd name="connsiteY9" fmla="*/ 223837 h 433387"/>
              <a:gd name="connsiteX10" fmla="*/ 9525 w 881063"/>
              <a:gd name="connsiteY10" fmla="*/ 171450 h 433387"/>
              <a:gd name="connsiteX11" fmla="*/ 33338 w 881063"/>
              <a:gd name="connsiteY11" fmla="*/ 152400 h 433387"/>
              <a:gd name="connsiteX12" fmla="*/ 95250 w 881063"/>
              <a:gd name="connsiteY12" fmla="*/ 119062 h 433387"/>
              <a:gd name="connsiteX13" fmla="*/ 204788 w 881063"/>
              <a:gd name="connsiteY13" fmla="*/ 90487 h 433387"/>
              <a:gd name="connsiteX14" fmla="*/ 381000 w 881063"/>
              <a:gd name="connsiteY14" fmla="*/ 42862 h 433387"/>
              <a:gd name="connsiteX15" fmla="*/ 485775 w 881063"/>
              <a:gd name="connsiteY15" fmla="*/ 38100 h 433387"/>
              <a:gd name="connsiteX16" fmla="*/ 581025 w 881063"/>
              <a:gd name="connsiteY16" fmla="*/ 19050 h 433387"/>
              <a:gd name="connsiteX17" fmla="*/ 671513 w 881063"/>
              <a:gd name="connsiteY17" fmla="*/ 9525 h 433387"/>
              <a:gd name="connsiteX18" fmla="*/ 752475 w 881063"/>
              <a:gd name="connsiteY18" fmla="*/ 0 h 433387"/>
              <a:gd name="connsiteX19" fmla="*/ 871538 w 881063"/>
              <a:gd name="connsiteY19" fmla="*/ 4762 h 43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1063" h="433387">
                <a:moveTo>
                  <a:pt x="871538" y="4762"/>
                </a:moveTo>
                <a:cubicBezTo>
                  <a:pt x="873125" y="88900"/>
                  <a:pt x="874713" y="173037"/>
                  <a:pt x="876300" y="257175"/>
                </a:cubicBezTo>
                <a:lnTo>
                  <a:pt x="881063" y="433387"/>
                </a:lnTo>
                <a:lnTo>
                  <a:pt x="719138" y="419100"/>
                </a:lnTo>
                <a:lnTo>
                  <a:pt x="547688" y="395287"/>
                </a:lnTo>
                <a:lnTo>
                  <a:pt x="395288" y="376237"/>
                </a:lnTo>
                <a:lnTo>
                  <a:pt x="238125" y="342900"/>
                </a:lnTo>
                <a:lnTo>
                  <a:pt x="123825" y="300037"/>
                </a:lnTo>
                <a:lnTo>
                  <a:pt x="4763" y="252412"/>
                </a:lnTo>
                <a:lnTo>
                  <a:pt x="0" y="223837"/>
                </a:lnTo>
                <a:lnTo>
                  <a:pt x="9525" y="171450"/>
                </a:lnTo>
                <a:lnTo>
                  <a:pt x="33338" y="152400"/>
                </a:lnTo>
                <a:lnTo>
                  <a:pt x="95250" y="119062"/>
                </a:lnTo>
                <a:lnTo>
                  <a:pt x="204788" y="90487"/>
                </a:lnTo>
                <a:lnTo>
                  <a:pt x="381000" y="42862"/>
                </a:lnTo>
                <a:lnTo>
                  <a:pt x="485775" y="38100"/>
                </a:lnTo>
                <a:lnTo>
                  <a:pt x="581025" y="19050"/>
                </a:lnTo>
                <a:lnTo>
                  <a:pt x="671513" y="9525"/>
                </a:lnTo>
                <a:lnTo>
                  <a:pt x="752475" y="0"/>
                </a:lnTo>
                <a:lnTo>
                  <a:pt x="871538" y="4762"/>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9909EE38-EB5B-4151-A022-7E80B635A074}"/>
              </a:ext>
            </a:extLst>
          </p:cNvPr>
          <p:cNvGrpSpPr/>
          <p:nvPr/>
        </p:nvGrpSpPr>
        <p:grpSpPr>
          <a:xfrm>
            <a:off x="2952738" y="4060360"/>
            <a:ext cx="2985540" cy="1749573"/>
            <a:chOff x="2979301" y="4076020"/>
            <a:chExt cx="2950473" cy="1700892"/>
          </a:xfrm>
        </p:grpSpPr>
        <p:sp>
          <p:nvSpPr>
            <p:cNvPr id="19" name="Freeform: Shape 18">
              <a:extLst>
                <a:ext uri="{FF2B5EF4-FFF2-40B4-BE49-F238E27FC236}">
                  <a16:creationId xmlns:a16="http://schemas.microsoft.com/office/drawing/2014/main" id="{B22B5241-9139-4D59-A6F5-E67325173B94}"/>
                </a:ext>
              </a:extLst>
            </p:cNvPr>
            <p:cNvSpPr/>
            <p:nvPr/>
          </p:nvSpPr>
          <p:spPr>
            <a:xfrm>
              <a:off x="3167063" y="4691064"/>
              <a:ext cx="2514600" cy="1042171"/>
            </a:xfrm>
            <a:custGeom>
              <a:avLst/>
              <a:gdLst>
                <a:gd name="connsiteX0" fmla="*/ 233362 w 2514600"/>
                <a:gd name="connsiteY0" fmla="*/ 0 h 1066800"/>
                <a:gd name="connsiteX1" fmla="*/ 428625 w 2514600"/>
                <a:gd name="connsiteY1" fmla="*/ 80962 h 1066800"/>
                <a:gd name="connsiteX2" fmla="*/ 595312 w 2514600"/>
                <a:gd name="connsiteY2" fmla="*/ 123825 h 1066800"/>
                <a:gd name="connsiteX3" fmla="*/ 790575 w 2514600"/>
                <a:gd name="connsiteY3" fmla="*/ 152400 h 1066800"/>
                <a:gd name="connsiteX4" fmla="*/ 942975 w 2514600"/>
                <a:gd name="connsiteY4" fmla="*/ 171450 h 1066800"/>
                <a:gd name="connsiteX5" fmla="*/ 1143000 w 2514600"/>
                <a:gd name="connsiteY5" fmla="*/ 180975 h 1066800"/>
                <a:gd name="connsiteX6" fmla="*/ 1143000 w 2514600"/>
                <a:gd name="connsiteY6" fmla="*/ 300037 h 1066800"/>
                <a:gd name="connsiteX7" fmla="*/ 1152525 w 2514600"/>
                <a:gd name="connsiteY7" fmla="*/ 438150 h 1066800"/>
                <a:gd name="connsiteX8" fmla="*/ 1152525 w 2514600"/>
                <a:gd name="connsiteY8" fmla="*/ 547687 h 1066800"/>
                <a:gd name="connsiteX9" fmla="*/ 1152525 w 2514600"/>
                <a:gd name="connsiteY9" fmla="*/ 661987 h 1066800"/>
                <a:gd name="connsiteX10" fmla="*/ 1171575 w 2514600"/>
                <a:gd name="connsiteY10" fmla="*/ 709612 h 1066800"/>
                <a:gd name="connsiteX11" fmla="*/ 1252537 w 2514600"/>
                <a:gd name="connsiteY11" fmla="*/ 738187 h 1066800"/>
                <a:gd name="connsiteX12" fmla="*/ 1290637 w 2514600"/>
                <a:gd name="connsiteY12" fmla="*/ 733425 h 1066800"/>
                <a:gd name="connsiteX13" fmla="*/ 1319212 w 2514600"/>
                <a:gd name="connsiteY13" fmla="*/ 719137 h 1066800"/>
                <a:gd name="connsiteX14" fmla="*/ 1357312 w 2514600"/>
                <a:gd name="connsiteY14" fmla="*/ 704850 h 1066800"/>
                <a:gd name="connsiteX15" fmla="*/ 1376362 w 2514600"/>
                <a:gd name="connsiteY15" fmla="*/ 676275 h 1066800"/>
                <a:gd name="connsiteX16" fmla="*/ 1381125 w 2514600"/>
                <a:gd name="connsiteY16" fmla="*/ 504825 h 1066800"/>
                <a:gd name="connsiteX17" fmla="*/ 1381125 w 2514600"/>
                <a:gd name="connsiteY17" fmla="*/ 352425 h 1066800"/>
                <a:gd name="connsiteX18" fmla="*/ 1371600 w 2514600"/>
                <a:gd name="connsiteY18" fmla="*/ 190500 h 1066800"/>
                <a:gd name="connsiteX19" fmla="*/ 1581150 w 2514600"/>
                <a:gd name="connsiteY19" fmla="*/ 171450 h 1066800"/>
                <a:gd name="connsiteX20" fmla="*/ 1781175 w 2514600"/>
                <a:gd name="connsiteY20" fmla="*/ 147637 h 1066800"/>
                <a:gd name="connsiteX21" fmla="*/ 1943100 w 2514600"/>
                <a:gd name="connsiteY21" fmla="*/ 123825 h 1066800"/>
                <a:gd name="connsiteX22" fmla="*/ 2081212 w 2514600"/>
                <a:gd name="connsiteY22" fmla="*/ 100012 h 1066800"/>
                <a:gd name="connsiteX23" fmla="*/ 2190750 w 2514600"/>
                <a:gd name="connsiteY23" fmla="*/ 57150 h 1066800"/>
                <a:gd name="connsiteX24" fmla="*/ 2286000 w 2514600"/>
                <a:gd name="connsiteY24" fmla="*/ 0 h 1066800"/>
                <a:gd name="connsiteX25" fmla="*/ 2333625 w 2514600"/>
                <a:gd name="connsiteY25" fmla="*/ 195262 h 1066800"/>
                <a:gd name="connsiteX26" fmla="*/ 2366962 w 2514600"/>
                <a:gd name="connsiteY26" fmla="*/ 395287 h 1066800"/>
                <a:gd name="connsiteX27" fmla="*/ 2409825 w 2514600"/>
                <a:gd name="connsiteY27" fmla="*/ 604837 h 1066800"/>
                <a:gd name="connsiteX28" fmla="*/ 2457450 w 2514600"/>
                <a:gd name="connsiteY28" fmla="*/ 790575 h 1066800"/>
                <a:gd name="connsiteX29" fmla="*/ 2514600 w 2514600"/>
                <a:gd name="connsiteY29" fmla="*/ 1066800 h 1066800"/>
                <a:gd name="connsiteX30" fmla="*/ 23812 w 2514600"/>
                <a:gd name="connsiteY30" fmla="*/ 1062037 h 1066800"/>
                <a:gd name="connsiteX31" fmla="*/ 0 w 2514600"/>
                <a:gd name="connsiteY31" fmla="*/ 1023937 h 1066800"/>
                <a:gd name="connsiteX32" fmla="*/ 52387 w 2514600"/>
                <a:gd name="connsiteY32" fmla="*/ 995362 h 1066800"/>
                <a:gd name="connsiteX33" fmla="*/ 128587 w 2514600"/>
                <a:gd name="connsiteY33" fmla="*/ 590550 h 1066800"/>
                <a:gd name="connsiteX34" fmla="*/ 233362 w 2514600"/>
                <a:gd name="connsiteY34"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14600" h="1066800">
                  <a:moveTo>
                    <a:pt x="233362" y="0"/>
                  </a:moveTo>
                  <a:lnTo>
                    <a:pt x="428625" y="80962"/>
                  </a:lnTo>
                  <a:lnTo>
                    <a:pt x="595312" y="123825"/>
                  </a:lnTo>
                  <a:lnTo>
                    <a:pt x="790575" y="152400"/>
                  </a:lnTo>
                  <a:lnTo>
                    <a:pt x="942975" y="171450"/>
                  </a:lnTo>
                  <a:lnTo>
                    <a:pt x="1143000" y="180975"/>
                  </a:lnTo>
                  <a:lnTo>
                    <a:pt x="1143000" y="300037"/>
                  </a:lnTo>
                  <a:lnTo>
                    <a:pt x="1152525" y="438150"/>
                  </a:lnTo>
                  <a:lnTo>
                    <a:pt x="1152525" y="547687"/>
                  </a:lnTo>
                  <a:lnTo>
                    <a:pt x="1152525" y="661987"/>
                  </a:lnTo>
                  <a:lnTo>
                    <a:pt x="1171575" y="709612"/>
                  </a:lnTo>
                  <a:lnTo>
                    <a:pt x="1252537" y="738187"/>
                  </a:lnTo>
                  <a:lnTo>
                    <a:pt x="1290637" y="733425"/>
                  </a:lnTo>
                  <a:lnTo>
                    <a:pt x="1319212" y="719137"/>
                  </a:lnTo>
                  <a:lnTo>
                    <a:pt x="1357312" y="704850"/>
                  </a:lnTo>
                  <a:lnTo>
                    <a:pt x="1376362" y="676275"/>
                  </a:lnTo>
                  <a:lnTo>
                    <a:pt x="1381125" y="504825"/>
                  </a:lnTo>
                  <a:lnTo>
                    <a:pt x="1381125" y="352425"/>
                  </a:lnTo>
                  <a:lnTo>
                    <a:pt x="1371600" y="190500"/>
                  </a:lnTo>
                  <a:lnTo>
                    <a:pt x="1581150" y="171450"/>
                  </a:lnTo>
                  <a:lnTo>
                    <a:pt x="1781175" y="147637"/>
                  </a:lnTo>
                  <a:lnTo>
                    <a:pt x="1943100" y="123825"/>
                  </a:lnTo>
                  <a:lnTo>
                    <a:pt x="2081212" y="100012"/>
                  </a:lnTo>
                  <a:lnTo>
                    <a:pt x="2190750" y="57150"/>
                  </a:lnTo>
                  <a:lnTo>
                    <a:pt x="2286000" y="0"/>
                  </a:lnTo>
                  <a:lnTo>
                    <a:pt x="2333625" y="195262"/>
                  </a:lnTo>
                  <a:lnTo>
                    <a:pt x="2366962" y="395287"/>
                  </a:lnTo>
                  <a:lnTo>
                    <a:pt x="2409825" y="604837"/>
                  </a:lnTo>
                  <a:lnTo>
                    <a:pt x="2457450" y="790575"/>
                  </a:lnTo>
                  <a:lnTo>
                    <a:pt x="2514600" y="1066800"/>
                  </a:lnTo>
                  <a:lnTo>
                    <a:pt x="23812" y="1062037"/>
                  </a:lnTo>
                  <a:lnTo>
                    <a:pt x="0" y="1023937"/>
                  </a:lnTo>
                  <a:lnTo>
                    <a:pt x="52387" y="995362"/>
                  </a:lnTo>
                  <a:lnTo>
                    <a:pt x="128587" y="590550"/>
                  </a:lnTo>
                  <a:lnTo>
                    <a:pt x="233362" y="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748D5866-A1B8-4960-B001-1859B7555712}"/>
                </a:ext>
              </a:extLst>
            </p:cNvPr>
            <p:cNvSpPr/>
            <p:nvPr/>
          </p:nvSpPr>
          <p:spPr>
            <a:xfrm>
              <a:off x="3429000" y="4338638"/>
              <a:ext cx="892897" cy="433387"/>
            </a:xfrm>
            <a:custGeom>
              <a:avLst/>
              <a:gdLst>
                <a:gd name="connsiteX0" fmla="*/ 871538 w 881063"/>
                <a:gd name="connsiteY0" fmla="*/ 4762 h 433387"/>
                <a:gd name="connsiteX1" fmla="*/ 876300 w 881063"/>
                <a:gd name="connsiteY1" fmla="*/ 257175 h 433387"/>
                <a:gd name="connsiteX2" fmla="*/ 881063 w 881063"/>
                <a:gd name="connsiteY2" fmla="*/ 433387 h 433387"/>
                <a:gd name="connsiteX3" fmla="*/ 719138 w 881063"/>
                <a:gd name="connsiteY3" fmla="*/ 419100 h 433387"/>
                <a:gd name="connsiteX4" fmla="*/ 547688 w 881063"/>
                <a:gd name="connsiteY4" fmla="*/ 395287 h 433387"/>
                <a:gd name="connsiteX5" fmla="*/ 395288 w 881063"/>
                <a:gd name="connsiteY5" fmla="*/ 376237 h 433387"/>
                <a:gd name="connsiteX6" fmla="*/ 238125 w 881063"/>
                <a:gd name="connsiteY6" fmla="*/ 342900 h 433387"/>
                <a:gd name="connsiteX7" fmla="*/ 123825 w 881063"/>
                <a:gd name="connsiteY7" fmla="*/ 300037 h 433387"/>
                <a:gd name="connsiteX8" fmla="*/ 4763 w 881063"/>
                <a:gd name="connsiteY8" fmla="*/ 252412 h 433387"/>
                <a:gd name="connsiteX9" fmla="*/ 0 w 881063"/>
                <a:gd name="connsiteY9" fmla="*/ 223837 h 433387"/>
                <a:gd name="connsiteX10" fmla="*/ 9525 w 881063"/>
                <a:gd name="connsiteY10" fmla="*/ 171450 h 433387"/>
                <a:gd name="connsiteX11" fmla="*/ 33338 w 881063"/>
                <a:gd name="connsiteY11" fmla="*/ 152400 h 433387"/>
                <a:gd name="connsiteX12" fmla="*/ 95250 w 881063"/>
                <a:gd name="connsiteY12" fmla="*/ 119062 h 433387"/>
                <a:gd name="connsiteX13" fmla="*/ 204788 w 881063"/>
                <a:gd name="connsiteY13" fmla="*/ 90487 h 433387"/>
                <a:gd name="connsiteX14" fmla="*/ 381000 w 881063"/>
                <a:gd name="connsiteY14" fmla="*/ 42862 h 433387"/>
                <a:gd name="connsiteX15" fmla="*/ 485775 w 881063"/>
                <a:gd name="connsiteY15" fmla="*/ 38100 h 433387"/>
                <a:gd name="connsiteX16" fmla="*/ 581025 w 881063"/>
                <a:gd name="connsiteY16" fmla="*/ 19050 h 433387"/>
                <a:gd name="connsiteX17" fmla="*/ 671513 w 881063"/>
                <a:gd name="connsiteY17" fmla="*/ 9525 h 433387"/>
                <a:gd name="connsiteX18" fmla="*/ 752475 w 881063"/>
                <a:gd name="connsiteY18" fmla="*/ 0 h 433387"/>
                <a:gd name="connsiteX19" fmla="*/ 871538 w 881063"/>
                <a:gd name="connsiteY19" fmla="*/ 4762 h 43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1063" h="433387">
                  <a:moveTo>
                    <a:pt x="871538" y="4762"/>
                  </a:moveTo>
                  <a:cubicBezTo>
                    <a:pt x="873125" y="88900"/>
                    <a:pt x="874713" y="173037"/>
                    <a:pt x="876300" y="257175"/>
                  </a:cubicBezTo>
                  <a:lnTo>
                    <a:pt x="881063" y="433387"/>
                  </a:lnTo>
                  <a:lnTo>
                    <a:pt x="719138" y="419100"/>
                  </a:lnTo>
                  <a:lnTo>
                    <a:pt x="547688" y="395287"/>
                  </a:lnTo>
                  <a:lnTo>
                    <a:pt x="395288" y="376237"/>
                  </a:lnTo>
                  <a:lnTo>
                    <a:pt x="238125" y="342900"/>
                  </a:lnTo>
                  <a:lnTo>
                    <a:pt x="123825" y="300037"/>
                  </a:lnTo>
                  <a:lnTo>
                    <a:pt x="4763" y="252412"/>
                  </a:lnTo>
                  <a:lnTo>
                    <a:pt x="0" y="223837"/>
                  </a:lnTo>
                  <a:lnTo>
                    <a:pt x="9525" y="171450"/>
                  </a:lnTo>
                  <a:lnTo>
                    <a:pt x="33338" y="152400"/>
                  </a:lnTo>
                  <a:lnTo>
                    <a:pt x="95250" y="119062"/>
                  </a:lnTo>
                  <a:lnTo>
                    <a:pt x="204788" y="90487"/>
                  </a:lnTo>
                  <a:lnTo>
                    <a:pt x="381000" y="42862"/>
                  </a:lnTo>
                  <a:lnTo>
                    <a:pt x="485775" y="38100"/>
                  </a:lnTo>
                  <a:lnTo>
                    <a:pt x="581025" y="19050"/>
                  </a:lnTo>
                  <a:lnTo>
                    <a:pt x="671513" y="9525"/>
                  </a:lnTo>
                  <a:lnTo>
                    <a:pt x="752475" y="0"/>
                  </a:lnTo>
                  <a:lnTo>
                    <a:pt x="871538" y="4762"/>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781A202-551E-474E-BED3-185E5EF456D0}"/>
                </a:ext>
              </a:extLst>
            </p:cNvPr>
            <p:cNvSpPr/>
            <p:nvPr/>
          </p:nvSpPr>
          <p:spPr>
            <a:xfrm>
              <a:off x="2979301" y="4223705"/>
              <a:ext cx="288490" cy="1538920"/>
            </a:xfrm>
            <a:custGeom>
              <a:avLst/>
              <a:gdLst>
                <a:gd name="connsiteX0" fmla="*/ 0 w 276225"/>
                <a:gd name="connsiteY0" fmla="*/ 119063 h 1447800"/>
                <a:gd name="connsiteX1" fmla="*/ 276225 w 276225"/>
                <a:gd name="connsiteY1" fmla="*/ 0 h 1447800"/>
                <a:gd name="connsiteX2" fmla="*/ 209550 w 276225"/>
                <a:gd name="connsiteY2" fmla="*/ 376238 h 1447800"/>
                <a:gd name="connsiteX3" fmla="*/ 52388 w 276225"/>
                <a:gd name="connsiteY3" fmla="*/ 1252538 h 1447800"/>
                <a:gd name="connsiteX4" fmla="*/ 42863 w 276225"/>
                <a:gd name="connsiteY4" fmla="*/ 1371600 h 1447800"/>
                <a:gd name="connsiteX5" fmla="*/ 119063 w 276225"/>
                <a:gd name="connsiteY5" fmla="*/ 1404938 h 1447800"/>
                <a:gd name="connsiteX6" fmla="*/ 219075 w 276225"/>
                <a:gd name="connsiteY6" fmla="*/ 1385888 h 1447800"/>
                <a:gd name="connsiteX7" fmla="*/ 219075 w 276225"/>
                <a:gd name="connsiteY7" fmla="*/ 1447800 h 1447800"/>
                <a:gd name="connsiteX8" fmla="*/ 28575 w 276225"/>
                <a:gd name="connsiteY8" fmla="*/ 1428750 h 1447800"/>
                <a:gd name="connsiteX9" fmla="*/ 0 w 276225"/>
                <a:gd name="connsiteY9" fmla="*/ 119063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225" h="1447800">
                  <a:moveTo>
                    <a:pt x="0" y="119063"/>
                  </a:moveTo>
                  <a:lnTo>
                    <a:pt x="276225" y="0"/>
                  </a:lnTo>
                  <a:lnTo>
                    <a:pt x="209550" y="376238"/>
                  </a:lnTo>
                  <a:lnTo>
                    <a:pt x="52388" y="1252538"/>
                  </a:lnTo>
                  <a:lnTo>
                    <a:pt x="42863" y="1371600"/>
                  </a:lnTo>
                  <a:lnTo>
                    <a:pt x="119063" y="1404938"/>
                  </a:lnTo>
                  <a:lnTo>
                    <a:pt x="219075" y="1385888"/>
                  </a:lnTo>
                  <a:lnTo>
                    <a:pt x="219075" y="1447800"/>
                  </a:lnTo>
                  <a:lnTo>
                    <a:pt x="28575" y="1428750"/>
                  </a:lnTo>
                  <a:cubicBezTo>
                    <a:pt x="26988" y="987425"/>
                    <a:pt x="25400" y="546100"/>
                    <a:pt x="0" y="119063"/>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5CA624E-C330-41FD-9532-234A18B209D0}"/>
                </a:ext>
              </a:extLst>
            </p:cNvPr>
            <p:cNvSpPr/>
            <p:nvPr/>
          </p:nvSpPr>
          <p:spPr>
            <a:xfrm rot="10800000" flipV="1">
              <a:off x="5624171" y="4223705"/>
              <a:ext cx="305603" cy="1553207"/>
            </a:xfrm>
            <a:custGeom>
              <a:avLst/>
              <a:gdLst>
                <a:gd name="connsiteX0" fmla="*/ 0 w 276225"/>
                <a:gd name="connsiteY0" fmla="*/ 119063 h 1447800"/>
                <a:gd name="connsiteX1" fmla="*/ 276225 w 276225"/>
                <a:gd name="connsiteY1" fmla="*/ 0 h 1447800"/>
                <a:gd name="connsiteX2" fmla="*/ 209550 w 276225"/>
                <a:gd name="connsiteY2" fmla="*/ 376238 h 1447800"/>
                <a:gd name="connsiteX3" fmla="*/ 52388 w 276225"/>
                <a:gd name="connsiteY3" fmla="*/ 1252538 h 1447800"/>
                <a:gd name="connsiteX4" fmla="*/ 42863 w 276225"/>
                <a:gd name="connsiteY4" fmla="*/ 1371600 h 1447800"/>
                <a:gd name="connsiteX5" fmla="*/ 119063 w 276225"/>
                <a:gd name="connsiteY5" fmla="*/ 1404938 h 1447800"/>
                <a:gd name="connsiteX6" fmla="*/ 219075 w 276225"/>
                <a:gd name="connsiteY6" fmla="*/ 1385888 h 1447800"/>
                <a:gd name="connsiteX7" fmla="*/ 219075 w 276225"/>
                <a:gd name="connsiteY7" fmla="*/ 1447800 h 1447800"/>
                <a:gd name="connsiteX8" fmla="*/ 28575 w 276225"/>
                <a:gd name="connsiteY8" fmla="*/ 1428750 h 1447800"/>
                <a:gd name="connsiteX9" fmla="*/ 0 w 276225"/>
                <a:gd name="connsiteY9" fmla="*/ 119063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225" h="1447800">
                  <a:moveTo>
                    <a:pt x="0" y="119063"/>
                  </a:moveTo>
                  <a:lnTo>
                    <a:pt x="276225" y="0"/>
                  </a:lnTo>
                  <a:lnTo>
                    <a:pt x="209550" y="376238"/>
                  </a:lnTo>
                  <a:lnTo>
                    <a:pt x="52388" y="1252538"/>
                  </a:lnTo>
                  <a:lnTo>
                    <a:pt x="42863" y="1371600"/>
                  </a:lnTo>
                  <a:lnTo>
                    <a:pt x="119063" y="1404938"/>
                  </a:lnTo>
                  <a:lnTo>
                    <a:pt x="219075" y="1385888"/>
                  </a:lnTo>
                  <a:lnTo>
                    <a:pt x="219075" y="1447800"/>
                  </a:lnTo>
                  <a:lnTo>
                    <a:pt x="28575" y="1428750"/>
                  </a:lnTo>
                  <a:cubicBezTo>
                    <a:pt x="26988" y="987425"/>
                    <a:pt x="25400" y="546100"/>
                    <a:pt x="0" y="119063"/>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669D691-04A9-409C-A28D-1329EF2EA679}"/>
                </a:ext>
              </a:extLst>
            </p:cNvPr>
            <p:cNvSpPr/>
            <p:nvPr/>
          </p:nvSpPr>
          <p:spPr>
            <a:xfrm>
              <a:off x="4528641" y="4076020"/>
              <a:ext cx="864133" cy="328097"/>
            </a:xfrm>
            <a:custGeom>
              <a:avLst/>
              <a:gdLst>
                <a:gd name="connsiteX0" fmla="*/ 9525 w 862012"/>
                <a:gd name="connsiteY0" fmla="*/ 23813 h 295275"/>
                <a:gd name="connsiteX1" fmla="*/ 0 w 862012"/>
                <a:gd name="connsiteY1" fmla="*/ 152400 h 295275"/>
                <a:gd name="connsiteX2" fmla="*/ 200025 w 862012"/>
                <a:gd name="connsiteY2" fmla="*/ 152400 h 295275"/>
                <a:gd name="connsiteX3" fmla="*/ 419100 w 862012"/>
                <a:gd name="connsiteY3" fmla="*/ 176213 h 295275"/>
                <a:gd name="connsiteX4" fmla="*/ 576262 w 862012"/>
                <a:gd name="connsiteY4" fmla="*/ 204788 h 295275"/>
                <a:gd name="connsiteX5" fmla="*/ 671512 w 862012"/>
                <a:gd name="connsiteY5" fmla="*/ 228600 h 295275"/>
                <a:gd name="connsiteX6" fmla="*/ 781050 w 862012"/>
                <a:gd name="connsiteY6" fmla="*/ 261938 h 295275"/>
                <a:gd name="connsiteX7" fmla="*/ 862012 w 862012"/>
                <a:gd name="connsiteY7" fmla="*/ 295275 h 295275"/>
                <a:gd name="connsiteX8" fmla="*/ 819150 w 862012"/>
                <a:gd name="connsiteY8" fmla="*/ 47625 h 295275"/>
                <a:gd name="connsiteX9" fmla="*/ 628650 w 862012"/>
                <a:gd name="connsiteY9" fmla="*/ 19050 h 295275"/>
                <a:gd name="connsiteX10" fmla="*/ 466725 w 862012"/>
                <a:gd name="connsiteY10" fmla="*/ 4763 h 295275"/>
                <a:gd name="connsiteX11" fmla="*/ 309562 w 862012"/>
                <a:gd name="connsiteY11" fmla="*/ 0 h 295275"/>
                <a:gd name="connsiteX12" fmla="*/ 166687 w 862012"/>
                <a:gd name="connsiteY12" fmla="*/ 4763 h 295275"/>
                <a:gd name="connsiteX13" fmla="*/ 9525 w 862012"/>
                <a:gd name="connsiteY13" fmla="*/ 2381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2012" h="295275">
                  <a:moveTo>
                    <a:pt x="9525" y="23813"/>
                  </a:moveTo>
                  <a:lnTo>
                    <a:pt x="0" y="152400"/>
                  </a:lnTo>
                  <a:lnTo>
                    <a:pt x="200025" y="152400"/>
                  </a:lnTo>
                  <a:lnTo>
                    <a:pt x="419100" y="176213"/>
                  </a:lnTo>
                  <a:lnTo>
                    <a:pt x="576262" y="204788"/>
                  </a:lnTo>
                  <a:lnTo>
                    <a:pt x="671512" y="228600"/>
                  </a:lnTo>
                  <a:lnTo>
                    <a:pt x="781050" y="261938"/>
                  </a:lnTo>
                  <a:lnTo>
                    <a:pt x="862012" y="295275"/>
                  </a:lnTo>
                  <a:lnTo>
                    <a:pt x="819150" y="47625"/>
                  </a:lnTo>
                  <a:lnTo>
                    <a:pt x="628650" y="19050"/>
                  </a:lnTo>
                  <a:lnTo>
                    <a:pt x="466725" y="4763"/>
                  </a:lnTo>
                  <a:lnTo>
                    <a:pt x="309562" y="0"/>
                  </a:lnTo>
                  <a:lnTo>
                    <a:pt x="166687" y="4763"/>
                  </a:lnTo>
                  <a:lnTo>
                    <a:pt x="9525" y="23813"/>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0500B508-7D19-4AB0-9C12-E2DDD178C2F1}"/>
              </a:ext>
            </a:extLst>
          </p:cNvPr>
          <p:cNvGrpSpPr/>
          <p:nvPr/>
        </p:nvGrpSpPr>
        <p:grpSpPr>
          <a:xfrm>
            <a:off x="2941135" y="3977402"/>
            <a:ext cx="2982976" cy="332762"/>
            <a:chOff x="2942213" y="4015225"/>
            <a:chExt cx="2923168" cy="299111"/>
          </a:xfrm>
        </p:grpSpPr>
        <p:sp>
          <p:nvSpPr>
            <p:cNvPr id="39" name="Freeform: Shape 38">
              <a:extLst>
                <a:ext uri="{FF2B5EF4-FFF2-40B4-BE49-F238E27FC236}">
                  <a16:creationId xmlns:a16="http://schemas.microsoft.com/office/drawing/2014/main" id="{A6A52D94-F1AF-431E-B743-C2D182CA6424}"/>
                </a:ext>
              </a:extLst>
            </p:cNvPr>
            <p:cNvSpPr/>
            <p:nvPr/>
          </p:nvSpPr>
          <p:spPr>
            <a:xfrm rot="21437969">
              <a:off x="5577004" y="4199820"/>
              <a:ext cx="288377" cy="108345"/>
            </a:xfrm>
            <a:custGeom>
              <a:avLst/>
              <a:gdLst>
                <a:gd name="connsiteX0" fmla="*/ 298892 w 298892"/>
                <a:gd name="connsiteY0" fmla="*/ 126449 h 126449"/>
                <a:gd name="connsiteX1" fmla="*/ 17904 w 298892"/>
                <a:gd name="connsiteY1" fmla="*/ 7386 h 126449"/>
                <a:gd name="connsiteX2" fmla="*/ 27429 w 298892"/>
                <a:gd name="connsiteY2" fmla="*/ 12149 h 126449"/>
                <a:gd name="connsiteX3" fmla="*/ 27429 w 298892"/>
                <a:gd name="connsiteY3" fmla="*/ 12149 h 126449"/>
              </a:gdLst>
              <a:ahLst/>
              <a:cxnLst>
                <a:cxn ang="0">
                  <a:pos x="connsiteX0" y="connsiteY0"/>
                </a:cxn>
                <a:cxn ang="0">
                  <a:pos x="connsiteX1" y="connsiteY1"/>
                </a:cxn>
                <a:cxn ang="0">
                  <a:pos x="connsiteX2" y="connsiteY2"/>
                </a:cxn>
                <a:cxn ang="0">
                  <a:pos x="connsiteX3" y="connsiteY3"/>
                </a:cxn>
              </a:cxnLst>
              <a:rect l="l" t="t" r="r" b="b"/>
              <a:pathLst>
                <a:path w="298892" h="126449">
                  <a:moveTo>
                    <a:pt x="298892" y="126449"/>
                  </a:moveTo>
                  <a:lnTo>
                    <a:pt x="17904" y="7386"/>
                  </a:lnTo>
                  <a:cubicBezTo>
                    <a:pt x="-27340" y="-11664"/>
                    <a:pt x="27429" y="12149"/>
                    <a:pt x="27429" y="12149"/>
                  </a:cubicBezTo>
                  <a:lnTo>
                    <a:pt x="27429" y="12149"/>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0662FF8B-5B59-4183-BC0A-44B7EC020A9C}"/>
                </a:ext>
              </a:extLst>
            </p:cNvPr>
            <p:cNvSpPr/>
            <p:nvPr/>
          </p:nvSpPr>
          <p:spPr>
            <a:xfrm rot="958639">
              <a:off x="4511946" y="4015225"/>
              <a:ext cx="783559" cy="164513"/>
            </a:xfrm>
            <a:custGeom>
              <a:avLst/>
              <a:gdLst>
                <a:gd name="connsiteX0" fmla="*/ 0 w 841668"/>
                <a:gd name="connsiteY0" fmla="*/ 111371 h 111371"/>
                <a:gd name="connsiteX1" fmla="*/ 228600 w 841668"/>
                <a:gd name="connsiteY1" fmla="*/ 68508 h 111371"/>
                <a:gd name="connsiteX2" fmla="*/ 447675 w 841668"/>
                <a:gd name="connsiteY2" fmla="*/ 35171 h 111371"/>
                <a:gd name="connsiteX3" fmla="*/ 623888 w 841668"/>
                <a:gd name="connsiteY3" fmla="*/ 20883 h 111371"/>
                <a:gd name="connsiteX4" fmla="*/ 823913 w 841668"/>
                <a:gd name="connsiteY4" fmla="*/ 1833 h 111371"/>
                <a:gd name="connsiteX5" fmla="*/ 819150 w 841668"/>
                <a:gd name="connsiteY5" fmla="*/ 1833 h 11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668" h="111371">
                  <a:moveTo>
                    <a:pt x="0" y="111371"/>
                  </a:moveTo>
                  <a:lnTo>
                    <a:pt x="228600" y="68508"/>
                  </a:lnTo>
                  <a:cubicBezTo>
                    <a:pt x="303212" y="55808"/>
                    <a:pt x="381794" y="43108"/>
                    <a:pt x="447675" y="35171"/>
                  </a:cubicBezTo>
                  <a:cubicBezTo>
                    <a:pt x="513556" y="27233"/>
                    <a:pt x="623888" y="20883"/>
                    <a:pt x="623888" y="20883"/>
                  </a:cubicBezTo>
                  <a:lnTo>
                    <a:pt x="823913" y="1833"/>
                  </a:lnTo>
                  <a:cubicBezTo>
                    <a:pt x="856457" y="-1342"/>
                    <a:pt x="837803" y="245"/>
                    <a:pt x="819150" y="1833"/>
                  </a:cubicBez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359A108-7352-4663-B082-74A0D6A165AC}"/>
                </a:ext>
              </a:extLst>
            </p:cNvPr>
            <p:cNvSpPr/>
            <p:nvPr/>
          </p:nvSpPr>
          <p:spPr>
            <a:xfrm>
              <a:off x="3478824" y="4094218"/>
              <a:ext cx="802660" cy="86296"/>
            </a:xfrm>
            <a:custGeom>
              <a:avLst/>
              <a:gdLst>
                <a:gd name="connsiteX0" fmla="*/ 0 w 841668"/>
                <a:gd name="connsiteY0" fmla="*/ 111371 h 111371"/>
                <a:gd name="connsiteX1" fmla="*/ 228600 w 841668"/>
                <a:gd name="connsiteY1" fmla="*/ 68508 h 111371"/>
                <a:gd name="connsiteX2" fmla="*/ 447675 w 841668"/>
                <a:gd name="connsiteY2" fmla="*/ 35171 h 111371"/>
                <a:gd name="connsiteX3" fmla="*/ 623888 w 841668"/>
                <a:gd name="connsiteY3" fmla="*/ 20883 h 111371"/>
                <a:gd name="connsiteX4" fmla="*/ 823913 w 841668"/>
                <a:gd name="connsiteY4" fmla="*/ 1833 h 111371"/>
                <a:gd name="connsiteX5" fmla="*/ 819150 w 841668"/>
                <a:gd name="connsiteY5" fmla="*/ 1833 h 11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668" h="111371">
                  <a:moveTo>
                    <a:pt x="0" y="111371"/>
                  </a:moveTo>
                  <a:lnTo>
                    <a:pt x="228600" y="68508"/>
                  </a:lnTo>
                  <a:cubicBezTo>
                    <a:pt x="303212" y="55808"/>
                    <a:pt x="381794" y="43108"/>
                    <a:pt x="447675" y="35171"/>
                  </a:cubicBezTo>
                  <a:cubicBezTo>
                    <a:pt x="513556" y="27233"/>
                    <a:pt x="623888" y="20883"/>
                    <a:pt x="623888" y="20883"/>
                  </a:cubicBezTo>
                  <a:lnTo>
                    <a:pt x="823913" y="1833"/>
                  </a:lnTo>
                  <a:cubicBezTo>
                    <a:pt x="856457" y="-1342"/>
                    <a:pt x="837803" y="245"/>
                    <a:pt x="819150" y="1833"/>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FBC34620-B45B-47D5-BFE7-1CCD17785D60}"/>
                </a:ext>
              </a:extLst>
            </p:cNvPr>
            <p:cNvSpPr/>
            <p:nvPr/>
          </p:nvSpPr>
          <p:spPr>
            <a:xfrm flipV="1">
              <a:off x="2942213" y="4217925"/>
              <a:ext cx="309210" cy="96411"/>
            </a:xfrm>
            <a:custGeom>
              <a:avLst/>
              <a:gdLst>
                <a:gd name="connsiteX0" fmla="*/ 298892 w 298892"/>
                <a:gd name="connsiteY0" fmla="*/ 126449 h 126449"/>
                <a:gd name="connsiteX1" fmla="*/ 17904 w 298892"/>
                <a:gd name="connsiteY1" fmla="*/ 7386 h 126449"/>
                <a:gd name="connsiteX2" fmla="*/ 27429 w 298892"/>
                <a:gd name="connsiteY2" fmla="*/ 12149 h 126449"/>
                <a:gd name="connsiteX3" fmla="*/ 27429 w 298892"/>
                <a:gd name="connsiteY3" fmla="*/ 12149 h 126449"/>
              </a:gdLst>
              <a:ahLst/>
              <a:cxnLst>
                <a:cxn ang="0">
                  <a:pos x="connsiteX0" y="connsiteY0"/>
                </a:cxn>
                <a:cxn ang="0">
                  <a:pos x="connsiteX1" y="connsiteY1"/>
                </a:cxn>
                <a:cxn ang="0">
                  <a:pos x="connsiteX2" y="connsiteY2"/>
                </a:cxn>
                <a:cxn ang="0">
                  <a:pos x="connsiteX3" y="connsiteY3"/>
                </a:cxn>
              </a:cxnLst>
              <a:rect l="l" t="t" r="r" b="b"/>
              <a:pathLst>
                <a:path w="298892" h="126449">
                  <a:moveTo>
                    <a:pt x="298892" y="126449"/>
                  </a:moveTo>
                  <a:lnTo>
                    <a:pt x="17904" y="7386"/>
                  </a:lnTo>
                  <a:cubicBezTo>
                    <a:pt x="-27340" y="-11664"/>
                    <a:pt x="27429" y="12149"/>
                    <a:pt x="27429" y="12149"/>
                  </a:cubicBezTo>
                  <a:lnTo>
                    <a:pt x="27429" y="12149"/>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 name="Straight Arrow Connector 3"/>
          <p:cNvCxnSpPr>
            <a:cxnSpLocks/>
          </p:cNvCxnSpPr>
          <p:nvPr/>
        </p:nvCxnSpPr>
        <p:spPr>
          <a:xfrm flipH="1">
            <a:off x="4201104" y="5641565"/>
            <a:ext cx="2083582" cy="254436"/>
          </a:xfrm>
          <a:prstGeom prst="straightConnector1">
            <a:avLst/>
          </a:prstGeom>
          <a:ln w="85725">
            <a:solidFill>
              <a:srgbClr val="FFFF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082625" y="5093133"/>
            <a:ext cx="2878648" cy="1083438"/>
          </a:xfrm>
          <a:prstGeom prst="rect">
            <a:avLst/>
          </a:prstGeom>
          <a:solidFill>
            <a:schemeClr val="accent1">
              <a:lumMod val="50000"/>
            </a:schemeClr>
          </a:solidFill>
          <a:ln w="19050">
            <a:solidFill>
              <a:schemeClr val="tx1"/>
            </a:solidFill>
          </a:ln>
          <a:effectLst>
            <a:outerShdw blurRad="50800" dist="50800" dir="5400000" algn="ctr" rotWithShape="0">
              <a:schemeClr val="tx1"/>
            </a:outerShdw>
          </a:effectLst>
        </p:spPr>
        <p:txBody>
          <a:bodyPr wrap="square" rtlCol="0">
            <a:spAutoFit/>
          </a:bodyPr>
          <a:lstStyle/>
          <a:p>
            <a:pPr algn="ctr">
              <a:lnSpc>
                <a:spcPts val="4000"/>
              </a:lnSpc>
            </a:pPr>
            <a:r>
              <a:rPr lang="en-US" sz="3200" b="1" dirty="0">
                <a:solidFill>
                  <a:schemeClr val="bg2">
                    <a:lumMod val="20000"/>
                    <a:lumOff val="80000"/>
                  </a:schemeClr>
                </a:solidFill>
                <a:effectLst>
                  <a:outerShdw blurRad="38100" dist="38100" dir="2700000" algn="tl">
                    <a:srgbClr val="000000">
                      <a:alpha val="43137"/>
                    </a:srgbClr>
                  </a:outerShdw>
                </a:effectLst>
              </a:rPr>
              <a:t>Community Development</a:t>
            </a:r>
          </a:p>
        </p:txBody>
      </p:sp>
      <p:sp>
        <p:nvSpPr>
          <p:cNvPr id="54" name="Freeform: Shape 53">
            <a:extLst>
              <a:ext uri="{FF2B5EF4-FFF2-40B4-BE49-F238E27FC236}">
                <a16:creationId xmlns:a16="http://schemas.microsoft.com/office/drawing/2014/main" id="{F5442F38-3EE9-4C48-B871-D83A440B38BB}"/>
              </a:ext>
            </a:extLst>
          </p:cNvPr>
          <p:cNvSpPr/>
          <p:nvPr/>
        </p:nvSpPr>
        <p:spPr>
          <a:xfrm>
            <a:off x="3462338" y="4098131"/>
            <a:ext cx="852487" cy="271463"/>
          </a:xfrm>
          <a:custGeom>
            <a:avLst/>
            <a:gdLst>
              <a:gd name="connsiteX0" fmla="*/ 35718 w 852487"/>
              <a:gd name="connsiteY0" fmla="*/ 104775 h 290513"/>
              <a:gd name="connsiteX1" fmla="*/ 0 w 852487"/>
              <a:gd name="connsiteY1" fmla="*/ 290513 h 290513"/>
              <a:gd name="connsiteX2" fmla="*/ 54768 w 852487"/>
              <a:gd name="connsiteY2" fmla="*/ 280988 h 290513"/>
              <a:gd name="connsiteX3" fmla="*/ 347662 w 852487"/>
              <a:gd name="connsiteY3" fmla="*/ 200025 h 290513"/>
              <a:gd name="connsiteX4" fmla="*/ 595312 w 852487"/>
              <a:gd name="connsiteY4" fmla="*/ 164307 h 290513"/>
              <a:gd name="connsiteX5" fmla="*/ 852487 w 852487"/>
              <a:gd name="connsiteY5" fmla="*/ 154782 h 290513"/>
              <a:gd name="connsiteX6" fmla="*/ 845343 w 852487"/>
              <a:gd name="connsiteY6" fmla="*/ 0 h 290513"/>
              <a:gd name="connsiteX7" fmla="*/ 597693 w 852487"/>
              <a:gd name="connsiteY7" fmla="*/ 19050 h 290513"/>
              <a:gd name="connsiteX8" fmla="*/ 397668 w 852487"/>
              <a:gd name="connsiteY8" fmla="*/ 42863 h 290513"/>
              <a:gd name="connsiteX9" fmla="*/ 159543 w 852487"/>
              <a:gd name="connsiteY9" fmla="*/ 78582 h 290513"/>
              <a:gd name="connsiteX10" fmla="*/ 35718 w 852487"/>
              <a:gd name="connsiteY10" fmla="*/ 104775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2487" h="290513">
                <a:moveTo>
                  <a:pt x="35718" y="104775"/>
                </a:moveTo>
                <a:lnTo>
                  <a:pt x="0" y="290513"/>
                </a:lnTo>
                <a:lnTo>
                  <a:pt x="54768" y="280988"/>
                </a:lnTo>
                <a:lnTo>
                  <a:pt x="347662" y="200025"/>
                </a:lnTo>
                <a:lnTo>
                  <a:pt x="595312" y="164307"/>
                </a:lnTo>
                <a:lnTo>
                  <a:pt x="852487" y="154782"/>
                </a:lnTo>
                <a:lnTo>
                  <a:pt x="845343" y="0"/>
                </a:lnTo>
                <a:lnTo>
                  <a:pt x="597693" y="19050"/>
                </a:lnTo>
                <a:lnTo>
                  <a:pt x="397668" y="42863"/>
                </a:lnTo>
                <a:lnTo>
                  <a:pt x="159543" y="78582"/>
                </a:lnTo>
                <a:lnTo>
                  <a:pt x="35718" y="104775"/>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7FD67FB-7354-41B5-92C9-4400CF9B4E49}"/>
              </a:ext>
            </a:extLst>
          </p:cNvPr>
          <p:cNvSpPr/>
          <p:nvPr/>
        </p:nvSpPr>
        <p:spPr>
          <a:xfrm>
            <a:off x="3346200" y="4275469"/>
            <a:ext cx="2219375" cy="591534"/>
          </a:xfrm>
          <a:prstGeom prst="ellipse">
            <a:avLst/>
          </a:prstGeom>
          <a:noFill/>
          <a:ln w="2222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693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689600"/>
            <a:ext cx="9144000" cy="11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0" name="Title 1"/>
          <p:cNvSpPr>
            <a:spLocks noGrp="1"/>
          </p:cNvSpPr>
          <p:nvPr>
            <p:ph type="title"/>
          </p:nvPr>
        </p:nvSpPr>
        <p:spPr>
          <a:xfrm>
            <a:off x="379475" y="13725"/>
            <a:ext cx="8898015" cy="1076255"/>
          </a:xfrm>
        </p:spPr>
        <p:txBody>
          <a:bodyPr/>
          <a:lstStyle/>
          <a:p>
            <a:r>
              <a:rPr lang="en-US" sz="4000" b="1" dirty="0">
                <a:ea typeface="ＭＳ Ｐゴシック"/>
                <a:cs typeface="ＭＳ Ｐゴシック"/>
              </a:rPr>
              <a:t>Regional </a:t>
            </a:r>
            <a:r>
              <a:rPr lang="en-US" sz="4000" b="1" dirty="0">
                <a:solidFill>
                  <a:schemeClr val="accent6">
                    <a:lumMod val="20000"/>
                    <a:lumOff val="80000"/>
                  </a:schemeClr>
                </a:solidFill>
                <a:effectLst>
                  <a:outerShdw blurRad="38100" dist="38100" dir="2700000" algn="tl">
                    <a:srgbClr val="000000">
                      <a:alpha val="43137"/>
                    </a:srgbClr>
                  </a:outerShdw>
                </a:effectLst>
                <a:ea typeface="ＭＳ Ｐゴシック"/>
                <a:cs typeface="ＭＳ Ｐゴシック"/>
              </a:rPr>
              <a:t>Public</a:t>
            </a:r>
            <a:r>
              <a:rPr lang="en-US" sz="4000" b="1" dirty="0">
                <a:ea typeface="ＭＳ Ｐゴシック"/>
                <a:cs typeface="ＭＳ Ｐゴシック"/>
              </a:rPr>
              <a:t> / Private Partners</a:t>
            </a:r>
          </a:p>
        </p:txBody>
      </p:sp>
      <p:graphicFrame>
        <p:nvGraphicFramePr>
          <p:cNvPr id="5" name="Table 4"/>
          <p:cNvGraphicFramePr>
            <a:graphicFrameLocks noGrp="1"/>
          </p:cNvGraphicFramePr>
          <p:nvPr>
            <p:extLst>
              <p:ext uri="{D42A27DB-BD31-4B8C-83A1-F6EECF244321}">
                <p14:modId xmlns:p14="http://schemas.microsoft.com/office/powerpoint/2010/main" val="1546135537"/>
              </p:ext>
            </p:extLst>
          </p:nvPr>
        </p:nvGraphicFramePr>
        <p:xfrm>
          <a:off x="218940" y="1242186"/>
          <a:ext cx="8650276" cy="5070824"/>
        </p:xfrm>
        <a:graphic>
          <a:graphicData uri="http://schemas.openxmlformats.org/drawingml/2006/table">
            <a:tbl>
              <a:tblPr/>
              <a:tblGrid>
                <a:gridCol w="2873749">
                  <a:extLst>
                    <a:ext uri="{9D8B030D-6E8A-4147-A177-3AD203B41FA5}">
                      <a16:colId xmlns:a16="http://schemas.microsoft.com/office/drawing/2014/main" val="20000"/>
                    </a:ext>
                  </a:extLst>
                </a:gridCol>
                <a:gridCol w="2902778">
                  <a:extLst>
                    <a:ext uri="{9D8B030D-6E8A-4147-A177-3AD203B41FA5}">
                      <a16:colId xmlns:a16="http://schemas.microsoft.com/office/drawing/2014/main" val="20001"/>
                    </a:ext>
                  </a:extLst>
                </a:gridCol>
                <a:gridCol w="2873749">
                  <a:extLst>
                    <a:ext uri="{9D8B030D-6E8A-4147-A177-3AD203B41FA5}">
                      <a16:colId xmlns:a16="http://schemas.microsoft.com/office/drawing/2014/main" val="20002"/>
                    </a:ext>
                  </a:extLst>
                </a:gridCol>
              </a:tblGrid>
              <a:tr h="47299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City of Reno</a:t>
                      </a:r>
                      <a:endParaRPr lang="en-US" sz="2400" b="1" i="0" u="none" strike="noStrike" dirty="0">
                        <a:solidFill>
                          <a:schemeClr val="tx1"/>
                        </a:solidFill>
                        <a:latin typeface="+mn-lt"/>
                      </a:endParaRP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UNR</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2400" b="1" i="0" u="none" strike="noStrike" dirty="0">
                          <a:solidFill>
                            <a:srgbClr val="000000"/>
                          </a:solidFill>
                          <a:latin typeface="+mn-lt"/>
                        </a:rPr>
                        <a:t>State Offices</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37476">
                <a:tc>
                  <a:txBody>
                    <a:bodyPr/>
                    <a:lstStyle/>
                    <a:p>
                      <a:pPr marL="0" marR="0" indent="0" algn="ctr" defTabSz="914400" rtl="0" eaLnBrk="1" fontAlgn="ctr" latinLnBrk="0" hangingPunct="1">
                        <a:lnSpc>
                          <a:spcPts val="2500"/>
                        </a:lnSpc>
                        <a:spcBef>
                          <a:spcPts val="0"/>
                        </a:spcBef>
                        <a:spcAft>
                          <a:spcPts val="0"/>
                        </a:spcAft>
                        <a:buClrTx/>
                        <a:buSzTx/>
                        <a:buFontTx/>
                        <a:buNone/>
                        <a:tabLst/>
                        <a:defRPr/>
                      </a:pPr>
                      <a:r>
                        <a:rPr lang="en-US" sz="2400" b="1" i="0" u="none" strike="noStrike" dirty="0">
                          <a:solidFill>
                            <a:schemeClr val="tx1"/>
                          </a:solidFill>
                          <a:latin typeface="+mn-lt"/>
                        </a:rPr>
                        <a:t>City of Sparks</a:t>
                      </a:r>
                      <a:endParaRPr lang="en-US" sz="2400" b="1" i="0" u="none" strike="noStrike" dirty="0">
                        <a:solidFill>
                          <a:srgbClr val="000000"/>
                        </a:solidFill>
                        <a:latin typeface="+mn-lt"/>
                      </a:endParaRP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lnSpc>
                          <a:spcPts val="2500"/>
                        </a:lnSpc>
                      </a:pPr>
                      <a:r>
                        <a:rPr lang="en-US" sz="2400" b="1" i="0" u="none" strike="noStrike" dirty="0">
                          <a:solidFill>
                            <a:srgbClr val="000000"/>
                          </a:solidFill>
                          <a:latin typeface="+mn-lt"/>
                        </a:rPr>
                        <a:t>TMCC / WNC</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ts val="2500"/>
                        </a:lnSpc>
                      </a:pPr>
                      <a:r>
                        <a:rPr lang="en-US" sz="2400" b="1" i="0" u="none" strike="noStrike" dirty="0">
                          <a:solidFill>
                            <a:srgbClr val="000000"/>
                          </a:solidFill>
                          <a:latin typeface="+mn-lt"/>
                        </a:rPr>
                        <a:t>Nevada JobConnect</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5963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City of Fernley</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DRI</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2400" b="1" i="0" u="none" strike="noStrike" dirty="0">
                          <a:solidFill>
                            <a:srgbClr val="000000"/>
                          </a:solidFill>
                          <a:latin typeface="+mn-lt"/>
                        </a:rPr>
                        <a:t>Nevadaworks</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6816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Washoe County</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The Chamber</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NNDA</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572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Storey County</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WNDD</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NV Energy</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20619">
                <a:tc>
                  <a:txBody>
                    <a:bodyPr/>
                    <a:lstStyle/>
                    <a:p>
                      <a:pPr marL="0" marR="0" indent="0" algn="ctr" defTabSz="914400" rtl="0" eaLnBrk="1" fontAlgn="ctr" latinLnBrk="0" hangingPunct="1">
                        <a:lnSpc>
                          <a:spcPts val="2500"/>
                        </a:lnSpc>
                        <a:spcBef>
                          <a:spcPts val="0"/>
                        </a:spcBef>
                        <a:spcAft>
                          <a:spcPts val="0"/>
                        </a:spcAft>
                        <a:buClrTx/>
                        <a:buSzTx/>
                        <a:buFontTx/>
                        <a:buNone/>
                        <a:tabLst/>
                        <a:defRPr/>
                      </a:pPr>
                      <a:r>
                        <a:rPr lang="en-US" sz="2400" b="1" i="0" u="none" strike="noStrike" dirty="0">
                          <a:solidFill>
                            <a:srgbClr val="000000"/>
                          </a:solidFill>
                          <a:latin typeface="+mn-lt"/>
                        </a:rPr>
                        <a:t>Washoe County School District</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ts val="2500"/>
                        </a:lnSpc>
                        <a:spcBef>
                          <a:spcPts val="0"/>
                        </a:spcBef>
                        <a:spcAft>
                          <a:spcPts val="0"/>
                        </a:spcAft>
                        <a:buClrTx/>
                        <a:buSzTx/>
                        <a:buFontTx/>
                        <a:buNone/>
                        <a:tabLst/>
                        <a:defRPr/>
                      </a:pPr>
                      <a:r>
                        <a:rPr lang="en-US" sz="2400" b="1" i="0" u="none" strike="noStrike" dirty="0">
                          <a:solidFill>
                            <a:srgbClr val="000000"/>
                          </a:solidFill>
                          <a:latin typeface="+mn-lt"/>
                        </a:rPr>
                        <a:t>NCET</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ts val="2500"/>
                        </a:lnSpc>
                        <a:spcBef>
                          <a:spcPts val="0"/>
                        </a:spcBef>
                        <a:spcAft>
                          <a:spcPts val="0"/>
                        </a:spcAft>
                        <a:buClrTx/>
                        <a:buSzTx/>
                        <a:buFontTx/>
                        <a:buNone/>
                        <a:tabLst/>
                        <a:defRPr/>
                      </a:pPr>
                      <a:r>
                        <a:rPr lang="en-US" sz="2400" b="1" i="0" u="none" strike="noStrike" dirty="0">
                          <a:solidFill>
                            <a:srgbClr val="000000"/>
                          </a:solidFill>
                          <a:latin typeface="+mn-lt"/>
                        </a:rPr>
                        <a:t>Reno-Tahoe Airport Authority</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0803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GOED</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RTC</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Investors</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0803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DETR</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0000"/>
                          </a:solidFill>
                          <a:latin typeface="+mn-lt"/>
                        </a:rPr>
                        <a:t>RSCVA</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A50021"/>
                          </a:solidFill>
                          <a:latin typeface="+mn-lt"/>
                        </a:rPr>
                        <a:t>Many Others !</a:t>
                      </a:r>
                    </a:p>
                  </a:txBody>
                  <a:tcPr marL="11174" marR="11174" marT="11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Slide Number Placeholder 4"/>
          <p:cNvSpPr txBox="1">
            <a:spLocks/>
          </p:cNvSpPr>
          <p:nvPr/>
        </p:nvSpPr>
        <p:spPr>
          <a:xfrm>
            <a:off x="8594434" y="6313010"/>
            <a:ext cx="549565" cy="54499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99263B6-23A9-4189-993C-C36D5F72F051}" type="slidenum">
              <a:rPr kumimoji="0" lang="en-US" sz="2400" b="1" i="0" u="none" strike="noStrike" kern="1200" cap="none" spc="0" normalizeH="0" baseline="0" noProof="0" smtClean="0">
                <a:ln>
                  <a:noFill/>
                </a:ln>
                <a:solidFill>
                  <a:schemeClr val="bg1">
                    <a:lumMod val="85000"/>
                  </a:schemeClr>
                </a:solidFill>
                <a:effectLst/>
                <a:uLnTx/>
                <a:uFillTx/>
                <a:latin typeface="Arial" pitchFamily="34" charset="0"/>
                <a:ea typeface="ＭＳ Ｐゴシック"/>
                <a:cs typeface="ＭＳ Ｐゴシック"/>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US" sz="2400" b="1" i="0" u="none" strike="noStrike" kern="1200" cap="none" spc="0" normalizeH="0" baseline="0" noProof="0" dirty="0">
              <a:ln>
                <a:noFill/>
              </a:ln>
              <a:solidFill>
                <a:schemeClr val="bg1">
                  <a:lumMod val="85000"/>
                </a:schemeClr>
              </a:solidFill>
              <a:effectLst/>
              <a:uLnTx/>
              <a:uFillTx/>
              <a:latin typeface="Arial" pitchFamily="34" charset="0"/>
              <a:ea typeface="ＭＳ Ｐゴシック"/>
              <a:cs typeface="ＭＳ Ｐゴシック"/>
            </a:endParaRPr>
          </a:p>
        </p:txBody>
      </p:sp>
    </p:spTree>
    <p:extLst>
      <p:ext uri="{BB962C8B-B14F-4D97-AF65-F5344CB8AC3E}">
        <p14:creationId xmlns:p14="http://schemas.microsoft.com/office/powerpoint/2010/main" val="1655059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0474E8-B75F-43EF-834F-EB97E5A282E1}"/>
              </a:ext>
            </a:extLst>
          </p:cNvPr>
          <p:cNvSpPr>
            <a:spLocks noGrp="1"/>
          </p:cNvSpPr>
          <p:nvPr>
            <p:ph type="title"/>
          </p:nvPr>
        </p:nvSpPr>
        <p:spPr/>
        <p:txBody>
          <a:bodyPr/>
          <a:lstStyle/>
          <a:p>
            <a:r>
              <a:rPr lang="en-US" dirty="0"/>
              <a:t>EDAWN Partners In Sparks</a:t>
            </a:r>
          </a:p>
        </p:txBody>
      </p:sp>
      <p:pic>
        <p:nvPicPr>
          <p:cNvPr id="5" name="Picture 4">
            <a:extLst>
              <a:ext uri="{FF2B5EF4-FFF2-40B4-BE49-F238E27FC236}">
                <a16:creationId xmlns:a16="http://schemas.microsoft.com/office/drawing/2014/main" id="{C2E96A54-4167-4C9B-9665-015DED8373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617843"/>
            <a:ext cx="2723322" cy="1115487"/>
          </a:xfrm>
          <a:prstGeom prst="rect">
            <a:avLst/>
          </a:prstGeom>
          <a:ln>
            <a:solidFill>
              <a:schemeClr val="tx1"/>
            </a:solidFill>
          </a:ln>
        </p:spPr>
      </p:pic>
      <p:sp>
        <p:nvSpPr>
          <p:cNvPr id="2" name="Content Placeholder 1">
            <a:extLst>
              <a:ext uri="{FF2B5EF4-FFF2-40B4-BE49-F238E27FC236}">
                <a16:creationId xmlns:a16="http://schemas.microsoft.com/office/drawing/2014/main" id="{92AA3A80-ECD9-40C4-8B53-95F0A53A27F9}"/>
              </a:ext>
            </a:extLst>
          </p:cNvPr>
          <p:cNvSpPr>
            <a:spLocks noGrp="1"/>
          </p:cNvSpPr>
          <p:nvPr>
            <p:ph idx="1"/>
          </p:nvPr>
        </p:nvSpPr>
        <p:spPr>
          <a:xfrm>
            <a:off x="457200" y="1162526"/>
            <a:ext cx="8501270" cy="5599043"/>
          </a:xfrm>
        </p:spPr>
        <p:txBody>
          <a:bodyPr/>
          <a:lstStyle/>
          <a:p>
            <a:pPr marL="0" indent="0">
              <a:lnSpc>
                <a:spcPts val="3100"/>
              </a:lnSpc>
              <a:spcBef>
                <a:spcPts val="0"/>
              </a:spcBef>
              <a:buNone/>
            </a:pPr>
            <a:r>
              <a:rPr lang="en-US" dirty="0"/>
              <a:t> 		EDAWN has partnered with NOW 			FOODs to provide assistance with 			workforce development, community connections and operations….We value our partnership with EDAWN -  </a:t>
            </a:r>
            <a:r>
              <a:rPr lang="en-US" dirty="0" err="1">
                <a:highlight>
                  <a:srgbClr val="FFFF00"/>
                </a:highlight>
              </a:rPr>
              <a:t>Mardie</a:t>
            </a:r>
            <a:r>
              <a:rPr lang="en-US" dirty="0">
                <a:highlight>
                  <a:srgbClr val="FFFF00"/>
                </a:highlight>
              </a:rPr>
              <a:t> Crawshaw HR</a:t>
            </a:r>
          </a:p>
          <a:p>
            <a:pPr marL="0" indent="0">
              <a:lnSpc>
                <a:spcPts val="3100"/>
              </a:lnSpc>
              <a:spcBef>
                <a:spcPts val="0"/>
              </a:spcBef>
              <a:buNone/>
            </a:pPr>
            <a:endParaRPr lang="en-US" dirty="0"/>
          </a:p>
          <a:p>
            <a:pPr marL="0" indent="0">
              <a:lnSpc>
                <a:spcPts val="3100"/>
              </a:lnSpc>
              <a:spcBef>
                <a:spcPts val="0"/>
              </a:spcBef>
              <a:buNone/>
            </a:pPr>
            <a:r>
              <a:rPr lang="en-US" dirty="0"/>
              <a:t> 			We are grateful for EDAWN’s 				efforts to represent the business 			community, forge networks between employers and the talent pipeline, and preserve the special spirit of northern Nevada. </a:t>
            </a:r>
            <a:r>
              <a:rPr lang="en-US" dirty="0">
                <a:highlight>
                  <a:srgbClr val="FFFF00"/>
                </a:highlight>
              </a:rPr>
              <a:t>Brooke Hart – Director of Communications</a:t>
            </a:r>
          </a:p>
        </p:txBody>
      </p:sp>
      <p:pic>
        <p:nvPicPr>
          <p:cNvPr id="6" name="Picture 5">
            <a:extLst>
              <a:ext uri="{FF2B5EF4-FFF2-40B4-BE49-F238E27FC236}">
                <a16:creationId xmlns:a16="http://schemas.microsoft.com/office/drawing/2014/main" id="{7CDD6D5A-0469-4A49-BDD3-B78C48887B7D}"/>
              </a:ext>
            </a:extLst>
          </p:cNvPr>
          <p:cNvPicPr>
            <a:picLocks noChangeAspect="1"/>
          </p:cNvPicPr>
          <p:nvPr/>
        </p:nvPicPr>
        <p:blipFill>
          <a:blip r:embed="rId3"/>
          <a:stretch>
            <a:fillRect/>
          </a:stretch>
        </p:blipFill>
        <p:spPr>
          <a:xfrm>
            <a:off x="337624" y="1143000"/>
            <a:ext cx="1955409" cy="1221859"/>
          </a:xfrm>
          <a:prstGeom prst="rect">
            <a:avLst/>
          </a:prstGeom>
        </p:spPr>
      </p:pic>
    </p:spTree>
    <p:extLst>
      <p:ext uri="{BB962C8B-B14F-4D97-AF65-F5344CB8AC3E}">
        <p14:creationId xmlns:p14="http://schemas.microsoft.com/office/powerpoint/2010/main" val="2823407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78172"/>
            <a:ext cx="9144000" cy="5779827"/>
          </a:xfrm>
          <a:prstGeom prst="rect">
            <a:avLst/>
          </a:prstGeom>
        </p:spPr>
      </p:pic>
      <p:sp>
        <p:nvSpPr>
          <p:cNvPr id="4" name="Rectangle 3"/>
          <p:cNvSpPr/>
          <p:nvPr/>
        </p:nvSpPr>
        <p:spPr>
          <a:xfrm>
            <a:off x="201304" y="82298"/>
            <a:ext cx="8942696" cy="1897955"/>
          </a:xfrm>
          <a:prstGeom prst="rect">
            <a:avLst/>
          </a:prstGeom>
        </p:spPr>
        <p:txBody>
          <a:bodyPr wrap="square">
            <a:spAutoFit/>
          </a:bodyPr>
          <a:lstStyle/>
          <a:p>
            <a:pPr>
              <a:lnSpc>
                <a:spcPts val="3800"/>
              </a:lnSpc>
              <a:buNone/>
            </a:pPr>
            <a:r>
              <a:rPr lang="en-US" sz="3600" b="1" dirty="0">
                <a:solidFill>
                  <a:schemeClr val="bg1"/>
                </a:solidFill>
                <a:latin typeface="Arial" panose="020B0604020202020204" pitchFamily="34" charset="0"/>
                <a:cs typeface="Arial" panose="020B0604020202020204" pitchFamily="34" charset="0"/>
              </a:rPr>
              <a:t>Request City Of Sparks Retain Funding Support For EDAWN At Current Level</a:t>
            </a:r>
          </a:p>
          <a:p>
            <a:pPr>
              <a:buNone/>
            </a:pPr>
            <a:r>
              <a:rPr lang="en-US" sz="5400" b="1" dirty="0">
                <a:solidFill>
                  <a:srgbClr val="FFFF00"/>
                </a:solidFill>
                <a:latin typeface="Arial" panose="020B0604020202020204" pitchFamily="34" charset="0"/>
                <a:cs typeface="Arial" panose="020B0604020202020204" pitchFamily="34" charset="0"/>
              </a:rPr>
              <a:t>Questions?</a:t>
            </a:r>
          </a:p>
        </p:txBody>
      </p:sp>
      <p:sp>
        <p:nvSpPr>
          <p:cNvPr id="5" name="Slide Number Placeholder 4"/>
          <p:cNvSpPr>
            <a:spLocks noGrp="1"/>
          </p:cNvSpPr>
          <p:nvPr>
            <p:ph type="sldNum" sz="quarter" idx="12"/>
          </p:nvPr>
        </p:nvSpPr>
        <p:spPr/>
        <p:txBody>
          <a:bodyPr/>
          <a:lstStyle/>
          <a:p>
            <a:pPr>
              <a:defRPr/>
            </a:pPr>
            <a:fld id="{19697C5C-4C82-4B73-8DBD-874B0DB33217}" type="slidenum">
              <a:rPr lang="fr-CA" smtClean="0">
                <a:solidFill>
                  <a:prstClr val="black">
                    <a:tint val="75000"/>
                  </a:prstClr>
                </a:solidFill>
              </a:rPr>
              <a:pPr>
                <a:defRPr/>
              </a:pPr>
              <a:t>32</a:t>
            </a:fld>
            <a:endParaRPr lang="fr-CA" dirty="0">
              <a:solidFill>
                <a:prstClr val="black">
                  <a:tint val="75000"/>
                </a:prstClr>
              </a:solidFill>
            </a:endParaRPr>
          </a:p>
        </p:txBody>
      </p:sp>
    </p:spTree>
    <p:extLst>
      <p:ext uri="{BB962C8B-B14F-4D97-AF65-F5344CB8AC3E}">
        <p14:creationId xmlns:p14="http://schemas.microsoft.com/office/powerpoint/2010/main" val="326585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86" y="0"/>
            <a:ext cx="8229600" cy="1112837"/>
          </a:xfrm>
        </p:spPr>
        <p:txBody>
          <a:bodyPr/>
          <a:lstStyle/>
          <a:p>
            <a:r>
              <a:rPr lang="en-US" dirty="0"/>
              <a:t>2020 </a:t>
            </a:r>
            <a:r>
              <a:rPr lang="en-US" dirty="0">
                <a:solidFill>
                  <a:srgbClr val="FFFF00"/>
                </a:solidFill>
              </a:rPr>
              <a:t>Attraction</a:t>
            </a:r>
            <a:r>
              <a:rPr lang="en-US" dirty="0"/>
              <a:t> Priorities</a:t>
            </a:r>
          </a:p>
        </p:txBody>
      </p:sp>
      <p:sp>
        <p:nvSpPr>
          <p:cNvPr id="3" name="Content Placeholder 2"/>
          <p:cNvSpPr>
            <a:spLocks noGrp="1"/>
          </p:cNvSpPr>
          <p:nvPr>
            <p:ph idx="1"/>
          </p:nvPr>
        </p:nvSpPr>
        <p:spPr>
          <a:xfrm>
            <a:off x="248766" y="1324547"/>
            <a:ext cx="8773314" cy="4114800"/>
          </a:xfrm>
        </p:spPr>
        <p:txBody>
          <a:bodyPr/>
          <a:lstStyle/>
          <a:p>
            <a:pPr>
              <a:lnSpc>
                <a:spcPts val="3300"/>
              </a:lnSpc>
              <a:spcBef>
                <a:spcPts val="0"/>
              </a:spcBef>
              <a:spcAft>
                <a:spcPts val="600"/>
              </a:spcAft>
            </a:pPr>
            <a:r>
              <a:rPr lang="en-US" sz="3000" dirty="0">
                <a:solidFill>
                  <a:srgbClr val="A50021"/>
                </a:solidFill>
              </a:rPr>
              <a:t>Higher Paying Jobs, </a:t>
            </a:r>
            <a:r>
              <a:rPr lang="en-US" sz="3000" u="sng" dirty="0">
                <a:solidFill>
                  <a:srgbClr val="0070C0"/>
                </a:solidFill>
              </a:rPr>
              <a:t>Half Over </a:t>
            </a:r>
            <a:r>
              <a:rPr lang="en-US" sz="3000" dirty="0"/>
              <a:t>$40 / Hr.</a:t>
            </a:r>
          </a:p>
          <a:p>
            <a:pPr>
              <a:lnSpc>
                <a:spcPts val="3300"/>
              </a:lnSpc>
              <a:spcBef>
                <a:spcPts val="0"/>
              </a:spcBef>
              <a:spcAft>
                <a:spcPts val="600"/>
              </a:spcAft>
            </a:pPr>
            <a:r>
              <a:rPr lang="en-US" sz="3000" dirty="0"/>
              <a:t>Corporate </a:t>
            </a:r>
            <a:r>
              <a:rPr lang="en-US" sz="3000" dirty="0">
                <a:solidFill>
                  <a:srgbClr val="A50021"/>
                </a:solidFill>
              </a:rPr>
              <a:t>Headquarters</a:t>
            </a:r>
          </a:p>
          <a:p>
            <a:pPr>
              <a:lnSpc>
                <a:spcPts val="3300"/>
              </a:lnSpc>
              <a:spcBef>
                <a:spcPts val="0"/>
              </a:spcBef>
              <a:spcAft>
                <a:spcPts val="600"/>
              </a:spcAft>
            </a:pPr>
            <a:r>
              <a:rPr lang="en-US" sz="3000" dirty="0">
                <a:solidFill>
                  <a:srgbClr val="A50021"/>
                </a:solidFill>
              </a:rPr>
              <a:t>Technology</a:t>
            </a:r>
            <a:r>
              <a:rPr lang="en-US" sz="3000" dirty="0"/>
              <a:t> Companies</a:t>
            </a:r>
          </a:p>
          <a:p>
            <a:pPr>
              <a:lnSpc>
                <a:spcPts val="3300"/>
              </a:lnSpc>
              <a:spcBef>
                <a:spcPts val="0"/>
              </a:spcBef>
              <a:spcAft>
                <a:spcPts val="600"/>
              </a:spcAft>
            </a:pPr>
            <a:r>
              <a:rPr lang="en-US" sz="3000" dirty="0">
                <a:solidFill>
                  <a:srgbClr val="0070C0"/>
                </a:solidFill>
              </a:rPr>
              <a:t>Joint </a:t>
            </a:r>
            <a:r>
              <a:rPr lang="en-US" sz="3000" dirty="0"/>
              <a:t>Entrepreneurial / Attraction Campaign</a:t>
            </a:r>
          </a:p>
          <a:p>
            <a:pPr>
              <a:lnSpc>
                <a:spcPts val="3300"/>
              </a:lnSpc>
              <a:spcBef>
                <a:spcPts val="0"/>
              </a:spcBef>
              <a:spcAft>
                <a:spcPts val="600"/>
              </a:spcAft>
            </a:pPr>
            <a:r>
              <a:rPr lang="en-US" sz="3000" dirty="0"/>
              <a:t>Increase Prospects From The Bay Area </a:t>
            </a:r>
          </a:p>
          <a:p>
            <a:pPr marL="0" indent="0">
              <a:lnSpc>
                <a:spcPts val="3000"/>
              </a:lnSpc>
              <a:spcBef>
                <a:spcPts val="0"/>
              </a:spcBef>
              <a:spcAft>
                <a:spcPts val="600"/>
              </a:spcAft>
              <a:buNone/>
            </a:pPr>
            <a:endParaRPr lang="en-US" dirty="0"/>
          </a:p>
        </p:txBody>
      </p:sp>
      <p:pic>
        <p:nvPicPr>
          <p:cNvPr id="6" name="Picture 5">
            <a:extLst>
              <a:ext uri="{FF2B5EF4-FFF2-40B4-BE49-F238E27FC236}">
                <a16:creationId xmlns:a16="http://schemas.microsoft.com/office/drawing/2014/main" id="{BFCDFF01-878C-4D7D-BBA3-E328C17DDA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216" y="3992880"/>
            <a:ext cx="4555902" cy="2801495"/>
          </a:xfrm>
          <a:prstGeom prst="rect">
            <a:avLst/>
          </a:prstGeom>
          <a:ln>
            <a:solidFill>
              <a:schemeClr val="tx1"/>
            </a:solidFill>
          </a:ln>
        </p:spPr>
      </p:pic>
      <p:pic>
        <p:nvPicPr>
          <p:cNvPr id="5" name="Picture 4">
            <a:extLst>
              <a:ext uri="{FF2B5EF4-FFF2-40B4-BE49-F238E27FC236}">
                <a16:creationId xmlns:a16="http://schemas.microsoft.com/office/drawing/2014/main" id="{7B28C416-6B88-4372-A8DA-3421A6EDB57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50117" y="3992879"/>
            <a:ext cx="4271963" cy="2801495"/>
          </a:xfrm>
          <a:prstGeom prst="rect">
            <a:avLst/>
          </a:prstGeom>
          <a:ln>
            <a:solidFill>
              <a:schemeClr val="tx1"/>
            </a:solidFill>
          </a:ln>
        </p:spPr>
      </p:pic>
    </p:spTree>
    <p:extLst>
      <p:ext uri="{BB962C8B-B14F-4D97-AF65-F5344CB8AC3E}">
        <p14:creationId xmlns:p14="http://schemas.microsoft.com/office/powerpoint/2010/main" val="14737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DB6BE5-7E57-47B4-B7A6-867B2585DEF9}"/>
              </a:ext>
            </a:extLst>
          </p:cNvPr>
          <p:cNvSpPr>
            <a:spLocks noGrp="1"/>
          </p:cNvSpPr>
          <p:nvPr>
            <p:ph type="ftr" sz="quarter" idx="10"/>
          </p:nvPr>
        </p:nvSpPr>
        <p:spPr/>
        <p:txBody>
          <a:bodyPr/>
          <a:lstStyle/>
          <a:p>
            <a:pPr>
              <a:defRPr/>
            </a:pPr>
            <a:endParaRPr lang="en-US" dirty="0"/>
          </a:p>
        </p:txBody>
      </p:sp>
      <p:graphicFrame>
        <p:nvGraphicFramePr>
          <p:cNvPr id="5" name="Chart 4">
            <a:extLst>
              <a:ext uri="{FF2B5EF4-FFF2-40B4-BE49-F238E27FC236}">
                <a16:creationId xmlns:a16="http://schemas.microsoft.com/office/drawing/2014/main" id="{6D836AD6-66FD-49AA-9206-124FBA3C66F5}"/>
              </a:ext>
            </a:extLst>
          </p:cNvPr>
          <p:cNvGraphicFramePr/>
          <p:nvPr/>
        </p:nvGraphicFramePr>
        <p:xfrm>
          <a:off x="411480" y="1228874"/>
          <a:ext cx="8732520" cy="549196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C8782B2-7CF6-4D4E-99BF-6D1FA9026F02}"/>
              </a:ext>
            </a:extLst>
          </p:cNvPr>
          <p:cNvSpPr txBox="1"/>
          <p:nvPr/>
        </p:nvSpPr>
        <p:spPr>
          <a:xfrm>
            <a:off x="121920" y="304800"/>
            <a:ext cx="9144000" cy="584775"/>
          </a:xfrm>
          <a:prstGeom prst="rect">
            <a:avLst/>
          </a:prstGeom>
          <a:noFill/>
        </p:spPr>
        <p:txBody>
          <a:bodyPr wrap="square" rtlCol="0">
            <a:spAutoFit/>
          </a:bodyPr>
          <a:lstStyle/>
          <a:p>
            <a:r>
              <a:rPr lang="en-US" sz="3200" b="1" dirty="0">
                <a:solidFill>
                  <a:schemeClr val="bg1"/>
                </a:solidFill>
              </a:rPr>
              <a:t>Sector Transition </a:t>
            </a:r>
            <a:r>
              <a:rPr lang="en-US" sz="3200" b="1" dirty="0">
                <a:solidFill>
                  <a:srgbClr val="FFFF00"/>
                </a:solidFill>
              </a:rPr>
              <a:t>Distribution to Technology</a:t>
            </a:r>
          </a:p>
        </p:txBody>
      </p:sp>
    </p:spTree>
    <p:extLst>
      <p:ext uri="{BB962C8B-B14F-4D97-AF65-F5344CB8AC3E}">
        <p14:creationId xmlns:p14="http://schemas.microsoft.com/office/powerpoint/2010/main" val="427814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46" y="0"/>
            <a:ext cx="8521908" cy="1112837"/>
          </a:xfrm>
        </p:spPr>
        <p:txBody>
          <a:bodyPr/>
          <a:lstStyle/>
          <a:p>
            <a:r>
              <a:rPr lang="en-US" sz="4000" dirty="0"/>
              <a:t>Technology Growth In The Region</a:t>
            </a:r>
          </a:p>
        </p:txBody>
      </p:sp>
      <p:sp>
        <p:nvSpPr>
          <p:cNvPr id="3" name="Content Placeholder 2"/>
          <p:cNvSpPr>
            <a:spLocks noGrp="1"/>
          </p:cNvSpPr>
          <p:nvPr>
            <p:ph idx="1"/>
          </p:nvPr>
        </p:nvSpPr>
        <p:spPr>
          <a:xfrm>
            <a:off x="457201" y="1112837"/>
            <a:ext cx="3215390" cy="4718337"/>
          </a:xfrm>
        </p:spPr>
        <p:txBody>
          <a:bodyPr/>
          <a:lstStyle/>
          <a:p>
            <a:pPr marL="0" indent="0" algn="ctr">
              <a:buNone/>
            </a:pPr>
            <a:r>
              <a:rPr lang="en-US" sz="3200" u="sng" dirty="0"/>
              <a:t>New</a:t>
            </a:r>
          </a:p>
          <a:p>
            <a:pPr>
              <a:lnSpc>
                <a:spcPts val="3200"/>
              </a:lnSpc>
              <a:spcBef>
                <a:spcPts val="0"/>
              </a:spcBef>
            </a:pPr>
            <a:r>
              <a:rPr lang="en-US" dirty="0"/>
              <a:t>Tesla</a:t>
            </a:r>
          </a:p>
          <a:p>
            <a:pPr>
              <a:lnSpc>
                <a:spcPts val="3200"/>
              </a:lnSpc>
              <a:spcBef>
                <a:spcPts val="0"/>
              </a:spcBef>
            </a:pPr>
            <a:r>
              <a:rPr lang="en-US" dirty="0"/>
              <a:t>Apple</a:t>
            </a:r>
          </a:p>
          <a:p>
            <a:pPr>
              <a:lnSpc>
                <a:spcPts val="3200"/>
              </a:lnSpc>
              <a:spcBef>
                <a:spcPts val="0"/>
              </a:spcBef>
            </a:pPr>
            <a:r>
              <a:rPr lang="en-US" dirty="0"/>
              <a:t>Bombora</a:t>
            </a:r>
          </a:p>
          <a:p>
            <a:pPr>
              <a:lnSpc>
                <a:spcPts val="3200"/>
              </a:lnSpc>
              <a:spcBef>
                <a:spcPts val="0"/>
              </a:spcBef>
            </a:pPr>
            <a:r>
              <a:rPr lang="en-US" dirty="0"/>
              <a:t>Koch</a:t>
            </a:r>
          </a:p>
          <a:p>
            <a:pPr>
              <a:lnSpc>
                <a:spcPts val="3200"/>
              </a:lnSpc>
              <a:spcBef>
                <a:spcPts val="0"/>
              </a:spcBef>
            </a:pPr>
            <a:r>
              <a:rPr lang="en-US" dirty="0"/>
              <a:t>Alchemy</a:t>
            </a:r>
          </a:p>
          <a:p>
            <a:pPr>
              <a:lnSpc>
                <a:spcPts val="3200"/>
              </a:lnSpc>
              <a:spcBef>
                <a:spcPts val="0"/>
              </a:spcBef>
            </a:pPr>
            <a:r>
              <a:rPr lang="en-US" dirty="0"/>
              <a:t>Figure</a:t>
            </a:r>
          </a:p>
          <a:p>
            <a:pPr>
              <a:lnSpc>
                <a:spcPts val="3200"/>
              </a:lnSpc>
              <a:spcBef>
                <a:spcPts val="0"/>
              </a:spcBef>
            </a:pPr>
            <a:r>
              <a:rPr lang="en-US" dirty="0"/>
              <a:t>Google</a:t>
            </a:r>
          </a:p>
          <a:p>
            <a:pPr>
              <a:lnSpc>
                <a:spcPts val="3200"/>
              </a:lnSpc>
              <a:spcBef>
                <a:spcPts val="0"/>
              </a:spcBef>
            </a:pPr>
            <a:r>
              <a:rPr lang="en-US" dirty="0"/>
              <a:t>Clear Capital</a:t>
            </a:r>
          </a:p>
          <a:p>
            <a:pPr>
              <a:lnSpc>
                <a:spcPts val="3200"/>
              </a:lnSpc>
              <a:spcBef>
                <a:spcPts val="0"/>
              </a:spcBef>
            </a:pPr>
            <a:r>
              <a:rPr lang="en-US" dirty="0"/>
              <a:t>Switch</a:t>
            </a:r>
          </a:p>
          <a:p>
            <a:pPr>
              <a:lnSpc>
                <a:spcPts val="3200"/>
              </a:lnSpc>
              <a:spcBef>
                <a:spcPts val="0"/>
              </a:spcBef>
            </a:pPr>
            <a:r>
              <a:rPr lang="en-US" dirty="0"/>
              <a:t>Many Others</a:t>
            </a:r>
          </a:p>
        </p:txBody>
      </p:sp>
      <p:sp>
        <p:nvSpPr>
          <p:cNvPr id="4" name="Content Placeholder 2"/>
          <p:cNvSpPr txBox="1">
            <a:spLocks/>
          </p:cNvSpPr>
          <p:nvPr/>
        </p:nvSpPr>
        <p:spPr bwMode="auto">
          <a:xfrm>
            <a:off x="4342151" y="902973"/>
            <a:ext cx="3215390" cy="4718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SzPct val="150000"/>
              <a:buFont typeface="Arial" pitchFamily="34" charset="0"/>
              <a:buChar char="•"/>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70C0"/>
              </a:buClr>
              <a:buSzPct val="150000"/>
              <a:buFont typeface="Arial" pitchFamily="34" charset="0"/>
              <a:buChar char="•"/>
              <a:defRPr sz="2400" b="1">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chemeClr val="folHlink"/>
              </a:buClr>
              <a:buSzPct val="150000"/>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lgn="ctr">
              <a:buFont typeface="Arial" pitchFamily="34" charset="0"/>
              <a:buNone/>
            </a:pPr>
            <a:endParaRPr lang="en-US" kern="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6833" y="4448515"/>
            <a:ext cx="5186597" cy="226707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0354" y="4313419"/>
            <a:ext cx="3025515" cy="2210864"/>
          </a:xfrm>
          <a:prstGeom prst="rect">
            <a:avLst/>
          </a:prstGeom>
        </p:spPr>
      </p:pic>
      <p:pic>
        <p:nvPicPr>
          <p:cNvPr id="9" name="Picture 8" descr="A close up of a car&#10;&#10;Description automatically generated">
            <a:extLst>
              <a:ext uri="{FF2B5EF4-FFF2-40B4-BE49-F238E27FC236}">
                <a16:creationId xmlns:a16="http://schemas.microsoft.com/office/drawing/2014/main" id="{44243A61-EAAC-40C1-8226-3A771408F4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95600" y="1371600"/>
            <a:ext cx="6065521" cy="2941819"/>
          </a:xfrm>
          <a:prstGeom prst="rect">
            <a:avLst/>
          </a:prstGeom>
          <a:ln>
            <a:solidFill>
              <a:schemeClr val="tx1"/>
            </a:solidFill>
          </a:ln>
        </p:spPr>
      </p:pic>
    </p:spTree>
    <p:extLst>
      <p:ext uri="{BB962C8B-B14F-4D97-AF65-F5344CB8AC3E}">
        <p14:creationId xmlns:p14="http://schemas.microsoft.com/office/powerpoint/2010/main" val="298541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AE20-BAC3-41C9-9B34-B738D231EC5E}"/>
              </a:ext>
            </a:extLst>
          </p:cNvPr>
          <p:cNvSpPr>
            <a:spLocks noGrp="1"/>
          </p:cNvSpPr>
          <p:nvPr>
            <p:ph type="title"/>
          </p:nvPr>
        </p:nvSpPr>
        <p:spPr/>
        <p:txBody>
          <a:bodyPr/>
          <a:lstStyle/>
          <a:p>
            <a:r>
              <a:rPr lang="en-US" dirty="0"/>
              <a:t>COVID – 19 Impacts</a:t>
            </a:r>
          </a:p>
        </p:txBody>
      </p:sp>
      <p:pic>
        <p:nvPicPr>
          <p:cNvPr id="5" name="Content Placeholder 4" descr="A close up of a flower&#10;&#10;Description automatically generated">
            <a:extLst>
              <a:ext uri="{FF2B5EF4-FFF2-40B4-BE49-F238E27FC236}">
                <a16:creationId xmlns:a16="http://schemas.microsoft.com/office/drawing/2014/main" id="{6AA7811F-1B05-471A-85A9-43B69C08F450}"/>
              </a:ext>
            </a:extLst>
          </p:cNvPr>
          <p:cNvPicPr>
            <a:picLocks noGrp="1" noChangeAspect="1"/>
          </p:cNvPicPr>
          <p:nvPr>
            <p:ph idx="1"/>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1142999"/>
            <a:ext cx="9144000" cy="5684837"/>
          </a:xfrm>
        </p:spPr>
      </p:pic>
      <p:sp>
        <p:nvSpPr>
          <p:cNvPr id="6" name="TextBox 5">
            <a:extLst>
              <a:ext uri="{FF2B5EF4-FFF2-40B4-BE49-F238E27FC236}">
                <a16:creationId xmlns:a16="http://schemas.microsoft.com/office/drawing/2014/main" id="{ACB000CF-3A10-4F20-B071-CE44949ED610}"/>
              </a:ext>
            </a:extLst>
          </p:cNvPr>
          <p:cNvSpPr txBox="1"/>
          <p:nvPr/>
        </p:nvSpPr>
        <p:spPr>
          <a:xfrm>
            <a:off x="0" y="4990698"/>
            <a:ext cx="9144000" cy="230832"/>
          </a:xfrm>
          <a:prstGeom prst="rect">
            <a:avLst/>
          </a:prstGeom>
          <a:noFill/>
        </p:spPr>
        <p:txBody>
          <a:bodyPr wrap="square" rtlCol="0">
            <a:spAutoFit/>
          </a:bodyPr>
          <a:lstStyle/>
          <a:p>
            <a:r>
              <a:rPr lang="en-US" sz="900">
                <a:hlinkClick r:id="rId3" tooltip="https://www.groundup.org.za/article/covid-19-worlds-unprecedented-experiment/"/>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05421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6256"/>
            <a:ext cx="9144000" cy="5781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hart 2"/>
          <p:cNvGraphicFramePr/>
          <p:nvPr>
            <p:extLst>
              <p:ext uri="{D42A27DB-BD31-4B8C-83A1-F6EECF244321}">
                <p14:modId xmlns:p14="http://schemas.microsoft.com/office/powerpoint/2010/main" val="3474122237"/>
              </p:ext>
            </p:extLst>
          </p:nvPr>
        </p:nvGraphicFramePr>
        <p:xfrm>
          <a:off x="189020" y="1241425"/>
          <a:ext cx="8805542" cy="551476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261258" y="0"/>
            <a:ext cx="8291900" cy="1112837"/>
          </a:xfrm>
        </p:spPr>
        <p:txBody>
          <a:bodyPr/>
          <a:lstStyle/>
          <a:p>
            <a:r>
              <a:rPr lang="en-US" sz="4000" b="1" dirty="0"/>
              <a:t>Diversification = </a:t>
            </a:r>
            <a:r>
              <a:rPr lang="en-US" sz="4000" b="1" dirty="0">
                <a:solidFill>
                  <a:srgbClr val="FFFF00"/>
                </a:solidFill>
                <a:effectLst>
                  <a:outerShdw blurRad="38100" dist="38100" dir="2700000" algn="tl">
                    <a:srgbClr val="000000">
                      <a:alpha val="43137"/>
                    </a:srgbClr>
                  </a:outerShdw>
                </a:effectLst>
              </a:rPr>
              <a:t>Less Volatility  </a:t>
            </a:r>
            <a:endParaRPr lang="en-US" sz="3800" b="1" u="sng" dirty="0">
              <a:solidFill>
                <a:srgbClr val="FFFF00"/>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E3671C74-7BFF-4141-AD4F-2EA6A1AC40F7}"/>
              </a:ext>
            </a:extLst>
          </p:cNvPr>
          <p:cNvSpPr txBox="1"/>
          <p:nvPr/>
        </p:nvSpPr>
        <p:spPr>
          <a:xfrm>
            <a:off x="718267" y="4990503"/>
            <a:ext cx="2475914" cy="830997"/>
          </a:xfrm>
          <a:prstGeom prst="rect">
            <a:avLst/>
          </a:prstGeom>
          <a:solidFill>
            <a:srgbClr val="97DD43"/>
          </a:solidFill>
          <a:ln>
            <a:solidFill>
              <a:schemeClr val="tx1"/>
            </a:solidFill>
          </a:ln>
        </p:spPr>
        <p:txBody>
          <a:bodyPr wrap="square" rtlCol="0">
            <a:spAutoFit/>
          </a:bodyPr>
          <a:lstStyle/>
          <a:p>
            <a:pPr>
              <a:lnSpc>
                <a:spcPts val="2800"/>
              </a:lnSpc>
            </a:pPr>
            <a:r>
              <a:rPr lang="en-US" sz="2400" b="1" dirty="0"/>
              <a:t>Reno - Sparks</a:t>
            </a:r>
          </a:p>
          <a:p>
            <a:pPr>
              <a:lnSpc>
                <a:spcPts val="2800"/>
              </a:lnSpc>
            </a:pPr>
            <a:r>
              <a:rPr lang="en-US" sz="2400" b="1" u="sng" dirty="0"/>
              <a:t>Same</a:t>
            </a:r>
            <a:r>
              <a:rPr lang="en-US" sz="2400" b="1" dirty="0"/>
              <a:t> As Vegas</a:t>
            </a:r>
          </a:p>
        </p:txBody>
      </p:sp>
    </p:spTree>
    <p:extLst>
      <p:ext uri="{BB962C8B-B14F-4D97-AF65-F5344CB8AC3E}">
        <p14:creationId xmlns:p14="http://schemas.microsoft.com/office/powerpoint/2010/main" val="22532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idx="1"/>
          </p:nvPr>
        </p:nvGraphicFramePr>
        <p:xfrm>
          <a:off x="222208" y="1140222"/>
          <a:ext cx="8699583" cy="474374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D747E19-EEB5-416B-A317-02499CF073DE}"/>
              </a:ext>
            </a:extLst>
          </p:cNvPr>
          <p:cNvSpPr txBox="1"/>
          <p:nvPr/>
        </p:nvSpPr>
        <p:spPr>
          <a:xfrm>
            <a:off x="5277404" y="1429778"/>
            <a:ext cx="2133639" cy="1015663"/>
          </a:xfrm>
          <a:prstGeom prst="rect">
            <a:avLst/>
          </a:prstGeom>
          <a:solidFill>
            <a:schemeClr val="accent1"/>
          </a:solidFill>
          <a:ln>
            <a:solidFill>
              <a:schemeClr val="tx1"/>
            </a:solidFill>
          </a:ln>
        </p:spPr>
        <p:txBody>
          <a:bodyPr wrap="square" rtlCol="0">
            <a:spAutoFit/>
          </a:bodyPr>
          <a:lstStyle/>
          <a:p>
            <a:pPr algn="ctr">
              <a:lnSpc>
                <a:spcPts val="2400"/>
              </a:lnSpc>
            </a:pPr>
            <a:r>
              <a:rPr lang="en-US" sz="2400" b="1" dirty="0">
                <a:latin typeface="Arial Narrow" panose="020B0606020202030204" pitchFamily="34" charset="0"/>
              </a:rPr>
              <a:t>Washoe County </a:t>
            </a:r>
            <a:r>
              <a:rPr lang="en-US" sz="2400" b="1" u="sng" dirty="0">
                <a:solidFill>
                  <a:srgbClr val="A50021"/>
                </a:solidFill>
                <a:effectLst>
                  <a:outerShdw blurRad="38100" dist="38100" dir="2700000" algn="tl">
                    <a:srgbClr val="000000">
                      <a:alpha val="43137"/>
                    </a:srgbClr>
                  </a:outerShdw>
                </a:effectLst>
                <a:latin typeface="Arial Narrow" panose="020B0606020202030204" pitchFamily="34" charset="0"/>
              </a:rPr>
              <a:t>Positive</a:t>
            </a:r>
            <a:r>
              <a:rPr lang="en-US" sz="2400" b="1" dirty="0">
                <a:latin typeface="Arial Narrow" panose="020B0606020202030204" pitchFamily="34" charset="0"/>
              </a:rPr>
              <a:t> After Two Months</a:t>
            </a:r>
          </a:p>
        </p:txBody>
      </p:sp>
      <p:sp>
        <p:nvSpPr>
          <p:cNvPr id="2" name="TextBox 1">
            <a:extLst>
              <a:ext uri="{FF2B5EF4-FFF2-40B4-BE49-F238E27FC236}">
                <a16:creationId xmlns:a16="http://schemas.microsoft.com/office/drawing/2014/main" id="{4547A497-2983-478E-8F79-64A68767E6E6}"/>
              </a:ext>
            </a:extLst>
          </p:cNvPr>
          <p:cNvSpPr txBox="1"/>
          <p:nvPr/>
        </p:nvSpPr>
        <p:spPr>
          <a:xfrm>
            <a:off x="294627" y="47615"/>
            <a:ext cx="8627165" cy="1092607"/>
          </a:xfrm>
          <a:prstGeom prst="rect">
            <a:avLst/>
          </a:prstGeom>
          <a:noFill/>
        </p:spPr>
        <p:txBody>
          <a:bodyPr wrap="square" rtlCol="0">
            <a:spAutoFit/>
          </a:bodyPr>
          <a:lstStyle/>
          <a:p>
            <a:pPr>
              <a:lnSpc>
                <a:spcPts val="3900"/>
              </a:lnSpc>
            </a:pPr>
            <a:r>
              <a:rPr lang="en-US" sz="3600" b="1" dirty="0">
                <a:solidFill>
                  <a:srgbClr val="FFFF00"/>
                </a:solidFill>
                <a:effectLst>
                  <a:outerShdw blurRad="38100" dist="38100" dir="2700000" algn="tl">
                    <a:srgbClr val="000000">
                      <a:alpha val="43137"/>
                    </a:srgbClr>
                  </a:outerShdw>
                </a:effectLst>
                <a:latin typeface="Arial" charset="0"/>
              </a:rPr>
              <a:t>Local Revenue – Month over Month </a:t>
            </a:r>
            <a:r>
              <a:rPr lang="en-US" sz="3600" b="1" dirty="0">
                <a:solidFill>
                  <a:schemeClr val="bg1"/>
                </a:solidFill>
                <a:latin typeface="Arial" charset="0"/>
              </a:rPr>
              <a:t>Combined Sales &amp; Use Taxable Sales</a:t>
            </a:r>
            <a:endParaRPr lang="en-US" sz="3600" b="1" dirty="0">
              <a:solidFill>
                <a:schemeClr val="bg1"/>
              </a:solidFill>
            </a:endParaRPr>
          </a:p>
        </p:txBody>
      </p:sp>
    </p:spTree>
    <p:extLst>
      <p:ext uri="{BB962C8B-B14F-4D97-AF65-F5344CB8AC3E}">
        <p14:creationId xmlns:p14="http://schemas.microsoft.com/office/powerpoint/2010/main" val="4145542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esentation Template Style 3">
  <a:themeElements>
    <a:clrScheme name="Presentation Template Style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Template Style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Template Style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Template Style 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Template Style 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Template Style 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Template Style 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Template Style 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Template Style 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Template Style 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Template Style 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Template Style 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Template Style 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Template Style 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 Template Style 3">
  <a:themeElements>
    <a:clrScheme name="Presentation Template Style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Template Style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Template Style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Template Style 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Template Style 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Template Style 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Template Style 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Template Style 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Template Style 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Template Style 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Template Style 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Template Style 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Template Style 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Template Style 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 Style 3</Template>
  <TotalTime>24046</TotalTime>
  <Words>2059</Words>
  <Application>Microsoft Macintosh PowerPoint</Application>
  <PresentationFormat>On-screen Show (4:3)</PresentationFormat>
  <Paragraphs>479</Paragraphs>
  <Slides>32</Slides>
  <Notes>26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Arial Narrow</vt:lpstr>
      <vt:lpstr>Calibri</vt:lpstr>
      <vt:lpstr>Century Gothic</vt:lpstr>
      <vt:lpstr>Presentation Template Style 3</vt:lpstr>
      <vt:lpstr>Custom Design</vt:lpstr>
      <vt:lpstr>1_Presentation Template Style 3</vt:lpstr>
      <vt:lpstr>City of Sparks Update Mike Kazmierski, President and CEO  September 14, 2020</vt:lpstr>
      <vt:lpstr>What Is EDAWN ?</vt:lpstr>
      <vt:lpstr>EDAWN’s Strategic Plan</vt:lpstr>
      <vt:lpstr>2020 Attraction Priorities</vt:lpstr>
      <vt:lpstr>PowerPoint Presentation</vt:lpstr>
      <vt:lpstr>Technology Growth In The Region</vt:lpstr>
      <vt:lpstr>COVID – 19 Impacts</vt:lpstr>
      <vt:lpstr>Diversification = Less Volatility  </vt:lpstr>
      <vt:lpstr>PowerPoint Presentation</vt:lpstr>
      <vt:lpstr>Post COVID-19 Attraction Priorities</vt:lpstr>
      <vt:lpstr>Pending Announcements</vt:lpstr>
      <vt:lpstr>Pipeline</vt:lpstr>
      <vt:lpstr>August 2020</vt:lpstr>
      <vt:lpstr>Prior EDAWN Sparks Projects</vt:lpstr>
      <vt:lpstr>Prior EDAWN Sparks Projects</vt:lpstr>
      <vt:lpstr>Prior EDAWN Sparks Projects</vt:lpstr>
      <vt:lpstr>PowerPoint Presentation</vt:lpstr>
      <vt:lpstr>Workforce Program – What We Do </vt:lpstr>
      <vt:lpstr>EDAWN Workforce Program – How We Do It</vt:lpstr>
      <vt:lpstr>Retention-Expansion-Workforce </vt:lpstr>
      <vt:lpstr>Entrepreneurial Successes In 2019</vt:lpstr>
      <vt:lpstr>2020 Goal: Tech Attraction </vt:lpstr>
      <vt:lpstr>2020 Goal: Ecosystem Support</vt:lpstr>
      <vt:lpstr>2020 Goal: Investment</vt:lpstr>
      <vt:lpstr>Community Challenges – To Address</vt:lpstr>
      <vt:lpstr>  Greatest Challenge Affordable Housing</vt:lpstr>
      <vt:lpstr>PowerPoint Presentation</vt:lpstr>
      <vt:lpstr>Lands Bill Helps Housing, Industrial Land And Traffic</vt:lpstr>
      <vt:lpstr>Community Development Initiatives</vt:lpstr>
      <vt:lpstr>Regional Public / Private Partners</vt:lpstr>
      <vt:lpstr>EDAWN Partners In Sparks</vt:lpstr>
      <vt:lpstr>PowerPoint Presentation</vt:lpstr>
    </vt:vector>
  </TitlesOfParts>
  <Company>EDAWN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doster</dc:creator>
  <cp:lastModifiedBy>Hunderman, Lisa</cp:lastModifiedBy>
  <cp:revision>971</cp:revision>
  <cp:lastPrinted>2019-09-05T22:23:30Z</cp:lastPrinted>
  <dcterms:created xsi:type="dcterms:W3CDTF">2011-02-15T21:10:13Z</dcterms:created>
  <dcterms:modified xsi:type="dcterms:W3CDTF">2020-09-14T15:18:50Z</dcterms:modified>
</cp:coreProperties>
</file>